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9" d="100"/>
          <a:sy n="69" d="100"/>
        </p:scale>
        <p:origin x="72" y="4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&lt;Selena Liu&gt;</a:t>
            </a:r>
          </a:p>
          <a:p>
            <a:r>
              <a:rPr lang="en-US" dirty="0">
                <a:solidFill>
                  <a:schemeClr val="bg2"/>
                </a:solidFill>
                <a:latin typeface="Abadi" panose="020B0604020104020204" pitchFamily="34" charset="0"/>
                <a:ea typeface="SF Pro" pitchFamily="2" charset="0"/>
                <a:cs typeface="SF Pro" pitchFamily="2" charset="0"/>
              </a:rPr>
              <a:t>&lt;6/25/2025&gt;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347"/>
            <a:ext cx="4406824" cy="4759938"/>
          </a:xfrm>
          <a:prstGeom prst="rect">
            <a:avLst/>
          </a:prstGeom>
        </p:spPr>
        <p:txBody>
          <a:bodyPr/>
          <a:lstStyle/>
          <a:p>
            <a:r>
              <a:rPr lang="en-US" sz="2000" dirty="0">
                <a:solidFill>
                  <a:schemeClr val="accent3">
                    <a:lumMod val="25000"/>
                  </a:schemeClr>
                </a:solidFill>
                <a:latin typeface="Abadi" panose="020B0604020104020204" pitchFamily="34" charset="0"/>
              </a:rPr>
              <a:t>Describe how data were processed:</a:t>
            </a:r>
          </a:p>
          <a:p>
            <a:pPr lvl="1"/>
            <a:r>
              <a:rPr lang="en-US" sz="1600" dirty="0">
                <a:solidFill>
                  <a:schemeClr val="accent3">
                    <a:lumMod val="25000"/>
                  </a:schemeClr>
                </a:solidFill>
                <a:latin typeface="Abadi" panose="020B0604020104020204" pitchFamily="34" charset="0"/>
              </a:rPr>
              <a:t>Load CSV -  </a:t>
            </a:r>
            <a:r>
              <a:rPr lang="en-US" sz="1600" dirty="0" err="1">
                <a:solidFill>
                  <a:schemeClr val="accent3">
                    <a:lumMod val="25000"/>
                  </a:schemeClr>
                </a:solidFill>
                <a:latin typeface="Abadi" panose="020B0604020104020204" pitchFamily="34" charset="0"/>
              </a:rPr>
              <a:t>pd.read_csv</a:t>
            </a:r>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Missingness - % missing</a:t>
            </a:r>
          </a:p>
          <a:p>
            <a:pPr lvl="1"/>
            <a:r>
              <a:rPr lang="en-US" sz="1600" dirty="0" err="1">
                <a:solidFill>
                  <a:schemeClr val="accent3">
                    <a:lumMod val="25000"/>
                  </a:schemeClr>
                </a:solidFill>
                <a:latin typeface="Abadi" panose="020B0604020104020204" pitchFamily="34" charset="0"/>
              </a:rPr>
              <a:t>Dtypes</a:t>
            </a:r>
            <a:r>
              <a:rPr lang="en-US" sz="1600" dirty="0">
                <a:solidFill>
                  <a:schemeClr val="accent3">
                    <a:lumMod val="25000"/>
                  </a:schemeClr>
                </a:solidFill>
                <a:latin typeface="Abadi" panose="020B0604020104020204" pitchFamily="34" charset="0"/>
              </a:rPr>
              <a:t> – </a:t>
            </a:r>
            <a:r>
              <a:rPr lang="en-US" sz="1600" dirty="0" err="1">
                <a:solidFill>
                  <a:schemeClr val="accent3">
                    <a:lumMod val="25000"/>
                  </a:schemeClr>
                </a:solidFill>
                <a:latin typeface="Abadi" panose="020B0604020104020204" pitchFamily="34" charset="0"/>
              </a:rPr>
              <a:t>df.dtypes</a:t>
            </a:r>
            <a:endParaRPr lang="en-US" sz="1600" dirty="0">
              <a:solidFill>
                <a:schemeClr val="accent3">
                  <a:lumMod val="25000"/>
                </a:schemeClr>
              </a:solidFill>
              <a:latin typeface="Abadi" panose="020B0604020104020204" pitchFamily="34" charset="0"/>
            </a:endParaRPr>
          </a:p>
          <a:p>
            <a:pPr lvl="1"/>
            <a:r>
              <a:rPr lang="en-US" sz="1600" dirty="0">
                <a:solidFill>
                  <a:schemeClr val="accent3">
                    <a:lumMod val="25000"/>
                  </a:schemeClr>
                </a:solidFill>
                <a:latin typeface="Abadi" panose="020B0604020104020204" pitchFamily="34" charset="0"/>
              </a:rPr>
              <a:t>Values counts – </a:t>
            </a:r>
            <a:r>
              <a:rPr lang="en-US" sz="1600" dirty="0" err="1">
                <a:solidFill>
                  <a:schemeClr val="accent3">
                    <a:lumMod val="25000"/>
                  </a:schemeClr>
                </a:solidFill>
                <a:latin typeface="Abadi" panose="020B0604020104020204" pitchFamily="34" charset="0"/>
              </a:rPr>
              <a:t>LauchSite</a:t>
            </a:r>
            <a:r>
              <a:rPr lang="en-US" sz="1600" dirty="0">
                <a:solidFill>
                  <a:schemeClr val="accent3">
                    <a:lumMod val="25000"/>
                  </a:schemeClr>
                </a:solidFill>
                <a:latin typeface="Abadi" panose="020B0604020104020204" pitchFamily="34" charset="0"/>
              </a:rPr>
              <a:t>, Orbit and Outcome</a:t>
            </a:r>
          </a:p>
          <a:p>
            <a:pPr lvl="1"/>
            <a:r>
              <a:rPr lang="en-US" sz="1600" dirty="0">
                <a:solidFill>
                  <a:schemeClr val="accent3">
                    <a:lumMod val="25000"/>
                  </a:schemeClr>
                </a:solidFill>
                <a:latin typeface="Abadi" panose="020B0604020104020204" pitchFamily="34" charset="0"/>
              </a:rPr>
              <a:t>Bad-outcome = pick indices [1,3,5,6,7] from </a:t>
            </a:r>
            <a:r>
              <a:rPr lang="en-US" sz="1600" dirty="0" err="1">
                <a:solidFill>
                  <a:schemeClr val="accent3">
                    <a:lumMod val="25000"/>
                  </a:schemeClr>
                </a:solidFill>
                <a:latin typeface="Abadi" panose="020B0604020104020204" pitchFamily="34" charset="0"/>
              </a:rPr>
              <a:t>landing_outcomes.keys</a:t>
            </a:r>
            <a:r>
              <a:rPr lang="en-US" sz="1600" dirty="0">
                <a:solidFill>
                  <a:schemeClr val="accent3">
                    <a:lumMod val="25000"/>
                  </a:schemeClr>
                </a:solidFill>
                <a:latin typeface="Abadi" panose="020B0604020104020204" pitchFamily="34" charset="0"/>
              </a:rPr>
              <a:t>()</a:t>
            </a:r>
          </a:p>
          <a:p>
            <a:pPr lvl="1"/>
            <a:r>
              <a:rPr lang="en-US" sz="1600" dirty="0">
                <a:solidFill>
                  <a:schemeClr val="accent3">
                    <a:lumMod val="25000"/>
                  </a:schemeClr>
                </a:solidFill>
                <a:latin typeface="Abadi" panose="020B0604020104020204" pitchFamily="34" charset="0"/>
              </a:rPr>
              <a:t>Binary class</a:t>
            </a:r>
          </a:p>
          <a:p>
            <a:pPr lvl="1"/>
            <a:r>
              <a:rPr lang="en-US" sz="1600" dirty="0">
                <a:solidFill>
                  <a:schemeClr val="accent3">
                    <a:lumMod val="25000"/>
                  </a:schemeClr>
                </a:solidFill>
                <a:latin typeface="Abadi" panose="020B0604020104020204" pitchFamily="34" charset="0"/>
              </a:rPr>
              <a:t>Success rate – </a:t>
            </a:r>
            <a:r>
              <a:rPr lang="en-US" sz="1600" dirty="0" err="1">
                <a:solidFill>
                  <a:schemeClr val="accent3">
                    <a:lumMod val="25000"/>
                  </a:schemeClr>
                </a:solidFill>
                <a:latin typeface="Abadi" panose="020B0604020104020204" pitchFamily="34" charset="0"/>
              </a:rPr>
              <a:t>df</a:t>
            </a:r>
            <a:r>
              <a:rPr lang="en-US" sz="1600" dirty="0">
                <a:solidFill>
                  <a:schemeClr val="accent3">
                    <a:lumMod val="25000"/>
                  </a:schemeClr>
                </a:solidFill>
                <a:latin typeface="Abadi" panose="020B0604020104020204" pitchFamily="34" charset="0"/>
              </a:rPr>
              <a:t>[“Class”].mean( )</a:t>
            </a:r>
          </a:p>
          <a:p>
            <a:pPr lvl="1"/>
            <a:r>
              <a:rPr lang="en-US" sz="1600" dirty="0">
                <a:solidFill>
                  <a:schemeClr val="accent3">
                    <a:lumMod val="25000"/>
                  </a:schemeClr>
                </a:solidFill>
                <a:latin typeface="Abadi" panose="020B0604020104020204" pitchFamily="34" charset="0"/>
              </a:rPr>
              <a:t>Export – </a:t>
            </a:r>
            <a:r>
              <a:rPr lang="en-US" sz="1600" dirty="0" err="1">
                <a:solidFill>
                  <a:schemeClr val="accent3">
                    <a:lumMod val="25000"/>
                  </a:schemeClr>
                </a:solidFill>
                <a:latin typeface="Abadi" panose="020B0604020104020204" pitchFamily="34" charset="0"/>
              </a:rPr>
              <a:t>df.to_csv</a:t>
            </a:r>
            <a:endParaRPr lang="en-US" sz="1600" dirty="0">
              <a:solidFill>
                <a:schemeClr val="accent3">
                  <a:lumMod val="25000"/>
                </a:schemeClr>
              </a:solidFill>
              <a:latin typeface="Abadi" panose="020B0604020104020204" pitchFamily="34" charset="0"/>
            </a:endParaRPr>
          </a:p>
          <a:p>
            <a:pPr marL="457200" lvl="1" indent="0">
              <a:buNone/>
            </a:pPr>
            <a:endParaRPr lang="en-US" sz="16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rPr>
              <a:t>https://github.com/Selenaliu357/Data-Science-Capstone---First-Stage-of-Falcon-9-Landing-Prediction/blob/main/Data%20Wrangling.ipynb</a:t>
            </a:r>
            <a:endParaRPr lang="en-US" sz="16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7311E6AF-3D8D-754B-726E-EA9099532B24}"/>
              </a:ext>
            </a:extLst>
          </p:cNvPr>
          <p:cNvSpPr txBox="1">
            <a:spLocks/>
          </p:cNvSpPr>
          <p:nvPr/>
        </p:nvSpPr>
        <p:spPr>
          <a:xfrm>
            <a:off x="5209890" y="1381310"/>
            <a:ext cx="5910261" cy="47889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Rectangle: Rounded Corners 8">
            <a:extLst>
              <a:ext uri="{FF2B5EF4-FFF2-40B4-BE49-F238E27FC236}">
                <a16:creationId xmlns:a16="http://schemas.microsoft.com/office/drawing/2014/main" id="{33831F6E-C78A-CCB8-33D4-B3CE4977A304}"/>
              </a:ext>
            </a:extLst>
          </p:cNvPr>
          <p:cNvSpPr/>
          <p:nvPr/>
        </p:nvSpPr>
        <p:spPr>
          <a:xfrm>
            <a:off x="6227732" y="5806144"/>
            <a:ext cx="1937289" cy="234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Export cleaned CSV</a:t>
            </a:r>
          </a:p>
        </p:txBody>
      </p:sp>
      <p:sp>
        <p:nvSpPr>
          <p:cNvPr id="10" name="Rectangle 9">
            <a:extLst>
              <a:ext uri="{FF2B5EF4-FFF2-40B4-BE49-F238E27FC236}">
                <a16:creationId xmlns:a16="http://schemas.microsoft.com/office/drawing/2014/main" id="{5C24B533-83C2-10BD-EA98-64BFE32EDF0B}"/>
              </a:ext>
            </a:extLst>
          </p:cNvPr>
          <p:cNvSpPr/>
          <p:nvPr/>
        </p:nvSpPr>
        <p:spPr>
          <a:xfrm>
            <a:off x="6235633" y="3429000"/>
            <a:ext cx="1937290" cy="739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Count variables</a:t>
            </a:r>
          </a:p>
        </p:txBody>
      </p:sp>
      <p:sp>
        <p:nvSpPr>
          <p:cNvPr id="11" name="Rectangle 10">
            <a:extLst>
              <a:ext uri="{FF2B5EF4-FFF2-40B4-BE49-F238E27FC236}">
                <a16:creationId xmlns:a16="http://schemas.microsoft.com/office/drawing/2014/main" id="{CDFEF20F-3478-78BE-155E-B8ACB745A8A6}"/>
              </a:ext>
            </a:extLst>
          </p:cNvPr>
          <p:cNvSpPr/>
          <p:nvPr/>
        </p:nvSpPr>
        <p:spPr>
          <a:xfrm>
            <a:off x="6227731" y="4442302"/>
            <a:ext cx="1937289" cy="342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Define </a:t>
            </a:r>
            <a:r>
              <a:rPr lang="en-US" sz="1200" dirty="0" err="1"/>
              <a:t>bad_outcomes</a:t>
            </a:r>
            <a:r>
              <a:rPr lang="en-US" sz="1200" dirty="0"/>
              <a:t> set</a:t>
            </a:r>
          </a:p>
        </p:txBody>
      </p:sp>
      <p:sp>
        <p:nvSpPr>
          <p:cNvPr id="14" name="Rectangle 13">
            <a:extLst>
              <a:ext uri="{FF2B5EF4-FFF2-40B4-BE49-F238E27FC236}">
                <a16:creationId xmlns:a16="http://schemas.microsoft.com/office/drawing/2014/main" id="{4F825BFB-68B1-0261-5396-5FBB6A21D0A4}"/>
              </a:ext>
            </a:extLst>
          </p:cNvPr>
          <p:cNvSpPr/>
          <p:nvPr/>
        </p:nvSpPr>
        <p:spPr>
          <a:xfrm>
            <a:off x="6227732" y="5111475"/>
            <a:ext cx="1937289" cy="365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class column </a:t>
            </a:r>
          </a:p>
        </p:txBody>
      </p:sp>
      <p:cxnSp>
        <p:nvCxnSpPr>
          <p:cNvPr id="15" name="Straight Arrow Connector 14">
            <a:extLst>
              <a:ext uri="{FF2B5EF4-FFF2-40B4-BE49-F238E27FC236}">
                <a16:creationId xmlns:a16="http://schemas.microsoft.com/office/drawing/2014/main" id="{5E4CD9A7-0D52-4063-CEFE-48D3A3570BFC}"/>
              </a:ext>
            </a:extLst>
          </p:cNvPr>
          <p:cNvCxnSpPr/>
          <p:nvPr/>
        </p:nvCxnSpPr>
        <p:spPr>
          <a:xfrm>
            <a:off x="7149521" y="3120947"/>
            <a:ext cx="0" cy="22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395508-86F1-F0DD-13C3-66C6DBC2DF26}"/>
              </a:ext>
            </a:extLst>
          </p:cNvPr>
          <p:cNvCxnSpPr>
            <a:cxnSpLocks/>
          </p:cNvCxnSpPr>
          <p:nvPr/>
        </p:nvCxnSpPr>
        <p:spPr>
          <a:xfrm>
            <a:off x="7196376" y="4168636"/>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338BDFB-C399-7BDA-7852-CA6EAC2A9F37}"/>
              </a:ext>
            </a:extLst>
          </p:cNvPr>
          <p:cNvCxnSpPr>
            <a:cxnSpLocks/>
          </p:cNvCxnSpPr>
          <p:nvPr/>
        </p:nvCxnSpPr>
        <p:spPr>
          <a:xfrm>
            <a:off x="7121470" y="2410503"/>
            <a:ext cx="0" cy="38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A8C5EC-45DD-B1BC-4929-7B7CCC5C5A67}"/>
              </a:ext>
            </a:extLst>
          </p:cNvPr>
          <p:cNvCxnSpPr>
            <a:cxnSpLocks/>
          </p:cNvCxnSpPr>
          <p:nvPr/>
        </p:nvCxnSpPr>
        <p:spPr>
          <a:xfrm>
            <a:off x="7224347" y="4837808"/>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A13260-7EEC-8B44-1B7C-01C9CE1E98FF}"/>
              </a:ext>
            </a:extLst>
          </p:cNvPr>
          <p:cNvCxnSpPr>
            <a:cxnSpLocks/>
          </p:cNvCxnSpPr>
          <p:nvPr/>
        </p:nvCxnSpPr>
        <p:spPr>
          <a:xfrm>
            <a:off x="7234236" y="5532478"/>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B2781772-793B-26CA-E026-7013375294C0}"/>
              </a:ext>
            </a:extLst>
          </p:cNvPr>
          <p:cNvSpPr/>
          <p:nvPr/>
        </p:nvSpPr>
        <p:spPr>
          <a:xfrm>
            <a:off x="6176071" y="2031282"/>
            <a:ext cx="2040610" cy="2953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Load CSV</a:t>
            </a:r>
          </a:p>
        </p:txBody>
      </p:sp>
      <p:sp>
        <p:nvSpPr>
          <p:cNvPr id="41" name="Rectangle: Rounded Corners 40">
            <a:extLst>
              <a:ext uri="{FF2B5EF4-FFF2-40B4-BE49-F238E27FC236}">
                <a16:creationId xmlns:a16="http://schemas.microsoft.com/office/drawing/2014/main" id="{88846501-312A-4E8D-09EF-8A27730C1DFD}"/>
              </a:ext>
            </a:extLst>
          </p:cNvPr>
          <p:cNvSpPr/>
          <p:nvPr/>
        </p:nvSpPr>
        <p:spPr>
          <a:xfrm>
            <a:off x="6235632" y="2741726"/>
            <a:ext cx="1937291" cy="342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Inspect </a:t>
            </a:r>
            <a:r>
              <a:rPr lang="en-US" sz="1400" dirty="0" err="1"/>
              <a:t>dtypes</a:t>
            </a:r>
            <a:endParaRPr lang="en-US" sz="1400" dirty="0"/>
          </a:p>
        </p:txBody>
      </p:sp>
      <p:sp>
        <p:nvSpPr>
          <p:cNvPr id="42" name="Rectangle 41">
            <a:extLst>
              <a:ext uri="{FF2B5EF4-FFF2-40B4-BE49-F238E27FC236}">
                <a16:creationId xmlns:a16="http://schemas.microsoft.com/office/drawing/2014/main" id="{B4AF698F-8967-B215-95A1-A8A76EFEE5CB}"/>
              </a:ext>
            </a:extLst>
          </p:cNvPr>
          <p:cNvSpPr/>
          <p:nvPr/>
        </p:nvSpPr>
        <p:spPr>
          <a:xfrm>
            <a:off x="8714772" y="3489754"/>
            <a:ext cx="2243174" cy="37509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Count </a:t>
            </a:r>
            <a:r>
              <a:rPr lang="en-US" sz="1200" dirty="0" err="1"/>
              <a:t>LaunchSite</a:t>
            </a:r>
            <a:r>
              <a:rPr lang="en-US" sz="1200" dirty="0"/>
              <a:t>, Orbit, Outcome</a:t>
            </a:r>
          </a:p>
        </p:txBody>
      </p:sp>
      <p:sp>
        <p:nvSpPr>
          <p:cNvPr id="49" name="Rectangle 48">
            <a:extLst>
              <a:ext uri="{FF2B5EF4-FFF2-40B4-BE49-F238E27FC236}">
                <a16:creationId xmlns:a16="http://schemas.microsoft.com/office/drawing/2014/main" id="{EEF5AC16-3456-B2E5-83D2-6AF764FD58E8}"/>
              </a:ext>
            </a:extLst>
          </p:cNvPr>
          <p:cNvSpPr/>
          <p:nvPr/>
        </p:nvSpPr>
        <p:spPr>
          <a:xfrm>
            <a:off x="8714772" y="5242041"/>
            <a:ext cx="2243174" cy="23464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(0/1)</a:t>
            </a:r>
          </a:p>
        </p:txBody>
      </p:sp>
      <p:cxnSp>
        <p:nvCxnSpPr>
          <p:cNvPr id="51" name="Straight Arrow Connector 50">
            <a:extLst>
              <a:ext uri="{FF2B5EF4-FFF2-40B4-BE49-F238E27FC236}">
                <a16:creationId xmlns:a16="http://schemas.microsoft.com/office/drawing/2014/main" id="{003BE09A-6E6D-22A7-C5ED-0B6FD30D6B49}"/>
              </a:ext>
            </a:extLst>
          </p:cNvPr>
          <p:cNvCxnSpPr>
            <a:cxnSpLocks/>
            <a:endCxn id="42" idx="1"/>
          </p:cNvCxnSpPr>
          <p:nvPr/>
        </p:nvCxnSpPr>
        <p:spPr>
          <a:xfrm flipV="1">
            <a:off x="8245949" y="3677302"/>
            <a:ext cx="468823" cy="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125AE72-5851-3F79-B35E-7CC95974F3B3}"/>
              </a:ext>
            </a:extLst>
          </p:cNvPr>
          <p:cNvCxnSpPr>
            <a:cxnSpLocks/>
          </p:cNvCxnSpPr>
          <p:nvPr/>
        </p:nvCxnSpPr>
        <p:spPr>
          <a:xfrm flipV="1">
            <a:off x="8245948" y="5364903"/>
            <a:ext cx="468823" cy="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1342"/>
            <a:ext cx="10515601" cy="473562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Scatter Plot: </a:t>
            </a:r>
            <a:r>
              <a:rPr lang="en-US" sz="1800" dirty="0" err="1">
                <a:solidFill>
                  <a:schemeClr val="accent3">
                    <a:lumMod val="25000"/>
                  </a:schemeClr>
                </a:solidFill>
                <a:latin typeface="Abadi"/>
              </a:rPr>
              <a:t>sns.catplot</a:t>
            </a:r>
            <a:r>
              <a:rPr lang="en-US" sz="1800" dirty="0">
                <a:solidFill>
                  <a:schemeClr val="accent3">
                    <a:lumMod val="25000"/>
                  </a:schemeClr>
                </a:solidFill>
                <a:latin typeface="Abadi"/>
              </a:rPr>
              <a:t>(x='</a:t>
            </a:r>
            <a:r>
              <a:rPr lang="en-US" sz="1800" dirty="0" err="1">
                <a:solidFill>
                  <a:schemeClr val="accent3">
                    <a:lumMod val="25000"/>
                  </a:schemeClr>
                </a:solidFill>
                <a:latin typeface="Abadi"/>
              </a:rPr>
              <a:t>Xvar</a:t>
            </a:r>
            <a:r>
              <a:rPr lang="en-US" sz="1800" dirty="0">
                <a:solidFill>
                  <a:schemeClr val="accent3">
                    <a:lumMod val="25000"/>
                  </a:schemeClr>
                </a:solidFill>
                <a:latin typeface="Abadi"/>
              </a:rPr>
              <a:t>', y='</a:t>
            </a:r>
            <a:r>
              <a:rPr lang="en-US" sz="1800" dirty="0" err="1">
                <a:solidFill>
                  <a:schemeClr val="accent3">
                    <a:lumMod val="25000"/>
                  </a:schemeClr>
                </a:solidFill>
                <a:latin typeface="Abadi"/>
              </a:rPr>
              <a:t>Yvar</a:t>
            </a:r>
            <a:r>
              <a:rPr lang="en-US" sz="1800" dirty="0">
                <a:solidFill>
                  <a:schemeClr val="accent3">
                    <a:lumMod val="25000"/>
                  </a:schemeClr>
                </a:solidFill>
                <a:latin typeface="Abadi"/>
              </a:rPr>
              <a:t>', hue='Category', data=</a:t>
            </a:r>
            <a:r>
              <a:rPr lang="en-US" sz="1800" dirty="0" err="1">
                <a:solidFill>
                  <a:schemeClr val="accent3">
                    <a:lumMod val="25000"/>
                  </a:schemeClr>
                </a:solidFill>
                <a:latin typeface="Abadi"/>
              </a:rPr>
              <a:t>df</a:t>
            </a:r>
            <a:r>
              <a:rPr lang="en-US" sz="1800" dirty="0">
                <a:solidFill>
                  <a:schemeClr val="accent3">
                    <a:lumMod val="25000"/>
                  </a:schemeClr>
                </a:solidFill>
                <a:latin typeface="Abadi"/>
              </a:rPr>
              <a:t>), we use scatter plot to show the </a:t>
            </a:r>
            <a:r>
              <a:rPr lang="en-US" sz="1800" b="1" dirty="0">
                <a:solidFill>
                  <a:schemeClr val="accent3">
                    <a:lumMod val="25000"/>
                  </a:schemeClr>
                </a:solidFill>
                <a:latin typeface="Abadi"/>
              </a:rPr>
              <a:t>relationship</a:t>
            </a:r>
            <a:r>
              <a:rPr lang="en-US" sz="1800" dirty="0">
                <a:solidFill>
                  <a:schemeClr val="accent3">
                    <a:lumMod val="25000"/>
                  </a:schemeClr>
                </a:solidFill>
                <a:latin typeface="Abadi"/>
              </a:rPr>
              <a:t> between two continuous variables at the individual-point level.</a:t>
            </a:r>
          </a:p>
          <a:p>
            <a:pPr lvl="1">
              <a:lnSpc>
                <a:spcPct val="100000"/>
              </a:lnSpc>
              <a:spcBef>
                <a:spcPts val="1400"/>
              </a:spcBef>
            </a:pPr>
            <a:r>
              <a:rPr lang="en-US" sz="1800" dirty="0">
                <a:solidFill>
                  <a:schemeClr val="accent3">
                    <a:lumMod val="25000"/>
                  </a:schemeClr>
                </a:solidFill>
                <a:latin typeface="Abadi"/>
              </a:rPr>
              <a:t>Box Plot: </a:t>
            </a:r>
            <a:r>
              <a:rPr lang="en-US" sz="1800" dirty="0" err="1">
                <a:solidFill>
                  <a:schemeClr val="accent3">
                    <a:lumMod val="25000"/>
                  </a:schemeClr>
                </a:solidFill>
                <a:latin typeface="Abadi"/>
              </a:rPr>
              <a:t>sns.boxplot</a:t>
            </a:r>
            <a:r>
              <a:rPr lang="en-US" sz="1800" dirty="0">
                <a:solidFill>
                  <a:schemeClr val="accent3">
                    <a:lumMod val="25000"/>
                  </a:schemeClr>
                </a:solidFill>
                <a:latin typeface="Abadi"/>
              </a:rPr>
              <a:t>(x='Category', y='Value', data=</a:t>
            </a:r>
            <a:r>
              <a:rPr lang="en-US" sz="1800" dirty="0" err="1">
                <a:solidFill>
                  <a:schemeClr val="accent3">
                    <a:lumMod val="25000"/>
                  </a:schemeClr>
                </a:solidFill>
                <a:latin typeface="Abadi"/>
              </a:rPr>
              <a:t>df</a:t>
            </a:r>
            <a:r>
              <a:rPr lang="en-US" sz="1800" dirty="0">
                <a:solidFill>
                  <a:schemeClr val="accent3">
                    <a:lumMod val="25000"/>
                  </a:schemeClr>
                </a:solidFill>
                <a:latin typeface="Abadi"/>
              </a:rPr>
              <a:t>), we use it to s</a:t>
            </a:r>
            <a:r>
              <a:rPr lang="en-US" sz="1800" dirty="0"/>
              <a:t>ummarizes the </a:t>
            </a:r>
            <a:r>
              <a:rPr lang="en-US" sz="1800" b="1" dirty="0"/>
              <a:t>distribution</a:t>
            </a:r>
            <a:r>
              <a:rPr lang="en-US" sz="1800" dirty="0"/>
              <a:t> of a continuous variable for each category: median, quartiles, and outliers.</a:t>
            </a:r>
          </a:p>
          <a:p>
            <a:pPr lvl="1">
              <a:lnSpc>
                <a:spcPct val="100000"/>
              </a:lnSpc>
              <a:spcBef>
                <a:spcPts val="1400"/>
              </a:spcBef>
            </a:pPr>
            <a:r>
              <a:rPr lang="en-US" sz="1800" dirty="0">
                <a:solidFill>
                  <a:schemeClr val="accent3">
                    <a:lumMod val="25000"/>
                  </a:schemeClr>
                </a:solidFill>
                <a:latin typeface="Abadi"/>
              </a:rPr>
              <a:t>Bar Chart: </a:t>
            </a:r>
            <a:r>
              <a:rPr lang="en-US" sz="1800" dirty="0" err="1">
                <a:solidFill>
                  <a:schemeClr val="accent3">
                    <a:lumMod val="25000"/>
                  </a:schemeClr>
                </a:solidFill>
                <a:latin typeface="Abadi"/>
              </a:rPr>
              <a:t>sns.barplot</a:t>
            </a:r>
            <a:r>
              <a:rPr lang="en-US" sz="1800" dirty="0">
                <a:solidFill>
                  <a:schemeClr val="accent3">
                    <a:lumMod val="25000"/>
                  </a:schemeClr>
                </a:solidFill>
                <a:latin typeface="Abadi"/>
              </a:rPr>
              <a:t>(x='Category', y='Value', estimator='mean', data=</a:t>
            </a:r>
            <a:r>
              <a:rPr lang="en-US" sz="1800" dirty="0" err="1">
                <a:solidFill>
                  <a:schemeClr val="accent3">
                    <a:lumMod val="25000"/>
                  </a:schemeClr>
                </a:solidFill>
                <a:latin typeface="Abadi"/>
              </a:rPr>
              <a:t>df</a:t>
            </a:r>
            <a:r>
              <a:rPr lang="en-US" sz="1800" dirty="0">
                <a:solidFill>
                  <a:schemeClr val="accent3">
                    <a:lumMod val="25000"/>
                  </a:schemeClr>
                </a:solidFill>
                <a:latin typeface="Abadi"/>
              </a:rPr>
              <a:t>), it is b</a:t>
            </a:r>
            <a:r>
              <a:rPr lang="en-US" sz="1800" dirty="0"/>
              <a:t>est for </a:t>
            </a:r>
            <a:r>
              <a:rPr lang="en-US" sz="1800" b="1" dirty="0"/>
              <a:t>aggregate</a:t>
            </a:r>
            <a:r>
              <a:rPr lang="en-US" sz="1800" dirty="0"/>
              <a:t> comparisons—counts or summary statistics (mean, sum) per category.</a:t>
            </a:r>
          </a:p>
          <a:p>
            <a:pPr lvl="1">
              <a:lnSpc>
                <a:spcPct val="100000"/>
              </a:lnSpc>
              <a:spcBef>
                <a:spcPts val="1400"/>
              </a:spcBef>
            </a:pPr>
            <a:r>
              <a:rPr lang="en-US" sz="1800" dirty="0">
                <a:solidFill>
                  <a:schemeClr val="accent3">
                    <a:lumMod val="25000"/>
                  </a:schemeClr>
                </a:solidFill>
                <a:latin typeface="Abadi"/>
              </a:rPr>
              <a:t>Line Plot: </a:t>
            </a:r>
            <a:r>
              <a:rPr lang="en-US" sz="1800" dirty="0" err="1">
                <a:solidFill>
                  <a:schemeClr val="accent3">
                    <a:lumMod val="25000"/>
                  </a:schemeClr>
                </a:solidFill>
                <a:latin typeface="Abadi"/>
              </a:rPr>
              <a:t>sns.lineplot</a:t>
            </a:r>
            <a:r>
              <a:rPr lang="en-US" sz="1800" dirty="0">
                <a:solidFill>
                  <a:schemeClr val="accent3">
                    <a:lumMod val="25000"/>
                  </a:schemeClr>
                </a:solidFill>
                <a:latin typeface="Abadi"/>
              </a:rPr>
              <a:t>(x='</a:t>
            </a:r>
            <a:r>
              <a:rPr lang="en-US" sz="1800" dirty="0" err="1">
                <a:solidFill>
                  <a:schemeClr val="accent3">
                    <a:lumMod val="25000"/>
                  </a:schemeClr>
                </a:solidFill>
                <a:latin typeface="Abadi"/>
              </a:rPr>
              <a:t>TimeOrSeq</a:t>
            </a:r>
            <a:r>
              <a:rPr lang="en-US" sz="1800" dirty="0">
                <a:solidFill>
                  <a:schemeClr val="accent3">
                    <a:lumMod val="25000"/>
                  </a:schemeClr>
                </a:solidFill>
                <a:latin typeface="Abadi"/>
              </a:rPr>
              <a:t>', y='Metric', data=</a:t>
            </a:r>
            <a:r>
              <a:rPr lang="en-US" sz="1800" dirty="0" err="1">
                <a:solidFill>
                  <a:schemeClr val="accent3">
                    <a:lumMod val="25000"/>
                  </a:schemeClr>
                </a:solidFill>
                <a:latin typeface="Abadi"/>
              </a:rPr>
              <a:t>summary_df</a:t>
            </a:r>
            <a:r>
              <a:rPr lang="en-US" sz="1800" dirty="0">
                <a:solidFill>
                  <a:schemeClr val="accent3">
                    <a:lumMod val="25000"/>
                  </a:schemeClr>
                </a:solidFill>
                <a:latin typeface="Abadi"/>
              </a:rPr>
              <a:t>, marker='o’), it s</a:t>
            </a:r>
            <a:r>
              <a:rPr lang="en-US" sz="1800" dirty="0"/>
              <a:t>hows </a:t>
            </a:r>
            <a:r>
              <a:rPr lang="en-US" sz="1800" b="1" dirty="0"/>
              <a:t>trends</a:t>
            </a:r>
            <a:r>
              <a:rPr lang="en-US" sz="1800" dirty="0"/>
              <a:t> over an ordered or continuous variable (often time, flight number, etc.).</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rPr>
              <a:t>https://github.com/Selenaliu357/Data-Science-Capstone---First-Stage-of-Falcon-9-Landing-Prediction/blob/main/Exploring%20and%20Preparing%20Data%20(EDA).ipynb</a:t>
            </a:r>
            <a:endParaRPr lang="en-US" sz="1600" dirty="0">
              <a:highlight>
                <a:srgbClr val="FFFF00"/>
              </a:highligh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4847"/>
            <a:ext cx="10515601" cy="476306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t>SELECT DISTINCT</a:t>
            </a:r>
          </a:p>
          <a:p>
            <a:pPr lvl="1">
              <a:lnSpc>
                <a:spcPct val="100000"/>
              </a:lnSpc>
              <a:spcBef>
                <a:spcPts val="1400"/>
              </a:spcBef>
            </a:pPr>
            <a:r>
              <a:rPr lang="en-US" sz="1800" dirty="0"/>
              <a:t>WHERE … LIKE</a:t>
            </a:r>
          </a:p>
          <a:p>
            <a:pPr lvl="1">
              <a:lnSpc>
                <a:spcPct val="100000"/>
              </a:lnSpc>
              <a:spcBef>
                <a:spcPts val="1400"/>
              </a:spcBef>
            </a:pPr>
            <a:r>
              <a:rPr lang="en-US" sz="1800" dirty="0"/>
              <a:t>SUM(…), AVG(…), MIN(…), MAX(…)</a:t>
            </a:r>
          </a:p>
          <a:p>
            <a:pPr lvl="1">
              <a:lnSpc>
                <a:spcPct val="100000"/>
              </a:lnSpc>
              <a:spcBef>
                <a:spcPts val="1400"/>
              </a:spcBef>
            </a:pPr>
            <a:r>
              <a:rPr lang="en-US" sz="1800" dirty="0"/>
              <a:t>GROUP BYORDER BY … DESC</a:t>
            </a:r>
          </a:p>
          <a:p>
            <a:pPr lvl="1">
              <a:lnSpc>
                <a:spcPct val="100000"/>
              </a:lnSpc>
              <a:spcBef>
                <a:spcPts val="1400"/>
              </a:spcBef>
            </a:pPr>
            <a:r>
              <a:rPr lang="en-US" sz="1800" dirty="0"/>
              <a:t>Sub-query in WHERE (e.g. = (SELECT MAX(...)))</a:t>
            </a:r>
          </a:p>
          <a:p>
            <a:pPr lvl="1">
              <a:lnSpc>
                <a:spcPct val="100000"/>
              </a:lnSpc>
              <a:spcBef>
                <a:spcPts val="1400"/>
              </a:spcBef>
            </a:pPr>
            <a:r>
              <a:rPr lang="en-US" sz="1800" dirty="0"/>
              <a:t>CASE … WHEN mapping for month names</a:t>
            </a:r>
          </a:p>
          <a:p>
            <a:pPr lvl="1">
              <a:lnSpc>
                <a:spcPct val="100000"/>
              </a:lnSpc>
              <a:spcBef>
                <a:spcPts val="1400"/>
              </a:spcBef>
            </a:pPr>
            <a:r>
              <a:rPr lang="en-US" sz="1800" dirty="0" err="1"/>
              <a:t>substr</a:t>
            </a:r>
            <a:r>
              <a:rPr lang="en-US" sz="1800" dirty="0"/>
              <a:t>(...) for date string slicing</a:t>
            </a:r>
          </a:p>
          <a:p>
            <a:pPr marL="457200" lvl="1" indent="0">
              <a:lnSpc>
                <a:spcPct val="100000"/>
              </a:lnSpc>
              <a:spcBef>
                <a:spcPts val="1400"/>
              </a:spcBef>
              <a:buNone/>
            </a:pPr>
            <a:endParaRPr lang="en-US" sz="1800" dirty="0"/>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rPr>
              <a:t>https://github.com/Selenaliu357/Data-Science-Capstone---First-Stage-of-Falcon-9-Landing-Prediction/blob/main/EDA%20with%20SQL.ipynb</a:t>
            </a:r>
            <a:endParaRPr lang="en-US" sz="1600" dirty="0">
              <a:highlight>
                <a:srgbClr val="FFFF00"/>
              </a:highlight>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43891"/>
            <a:ext cx="10619772" cy="488250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Quick rundown of the Folium objects we added and their purposes:</a:t>
            </a:r>
          </a:p>
          <a:p>
            <a:pPr lvl="1">
              <a:lnSpc>
                <a:spcPct val="100000"/>
              </a:lnSpc>
              <a:spcBef>
                <a:spcPts val="1400"/>
              </a:spcBef>
            </a:pPr>
            <a:r>
              <a:rPr lang="en-US" sz="1600" b="1" dirty="0" err="1">
                <a:solidFill>
                  <a:schemeClr val="accent3">
                    <a:lumMod val="25000"/>
                  </a:schemeClr>
                </a:solidFill>
                <a:latin typeface="Abadi" panose="020B0604020104020204" pitchFamily="34" charset="0"/>
              </a:rPr>
              <a:t>MousePosition</a:t>
            </a:r>
            <a:r>
              <a:rPr lang="en-US" sz="1600" b="1"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 Shows your cursor’s latitude/longitude in real time—helps you pick exact points for coastlines, cities, highways, etc.</a:t>
            </a:r>
          </a:p>
          <a:p>
            <a:pPr lvl="1">
              <a:lnSpc>
                <a:spcPct val="100000"/>
              </a:lnSpc>
              <a:spcBef>
                <a:spcPts val="1400"/>
              </a:spcBef>
            </a:pPr>
            <a:r>
              <a:rPr lang="en-US" sz="1600" b="1" dirty="0" err="1">
                <a:solidFill>
                  <a:schemeClr val="accent3">
                    <a:lumMod val="25000"/>
                  </a:schemeClr>
                </a:solidFill>
                <a:latin typeface="Abadi" panose="020B0604020104020204" pitchFamily="34" charset="0"/>
              </a:rPr>
              <a:t>MarkerCluster</a:t>
            </a:r>
            <a:r>
              <a:rPr lang="en-US" sz="1600" b="1"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 Groups many point markers into clusters at low zoom levels to reduce clutter, then expands them as you zoom in.</a:t>
            </a:r>
          </a:p>
          <a:p>
            <a:pPr lvl="1">
              <a:lnSpc>
                <a:spcPct val="100000"/>
              </a:lnSpc>
              <a:spcBef>
                <a:spcPts val="1400"/>
              </a:spcBef>
            </a:pPr>
            <a:r>
              <a:rPr lang="en-US" sz="1600" b="1" dirty="0">
                <a:latin typeface="Abadi" panose="020B0604020104020204" pitchFamily="34" charset="0"/>
              </a:rPr>
              <a:t>Circle: </a:t>
            </a:r>
            <a:r>
              <a:rPr lang="en-US" sz="1600" dirty="0">
                <a:latin typeface="Abadi" panose="020B0604020104020204" pitchFamily="34" charset="0"/>
              </a:rPr>
              <a:t>Draws a solid circle (e.g. 1 km radius) around each launch site to highlight its footprint or exclusion zone, with a popup for the site name.</a:t>
            </a:r>
          </a:p>
          <a:p>
            <a:pPr lvl="1">
              <a:lnSpc>
                <a:spcPct val="100000"/>
              </a:lnSpc>
              <a:spcBef>
                <a:spcPts val="1400"/>
              </a:spcBef>
            </a:pPr>
            <a:r>
              <a:rPr lang="en-US" sz="1600" b="1" dirty="0">
                <a:solidFill>
                  <a:schemeClr val="accent3">
                    <a:lumMod val="25000"/>
                  </a:schemeClr>
                </a:solidFill>
                <a:latin typeface="Abadi" panose="020B0604020104020204" pitchFamily="34" charset="0"/>
              </a:rPr>
              <a:t>Marker + </a:t>
            </a:r>
            <a:r>
              <a:rPr lang="en-US" sz="1600" b="1" dirty="0" err="1">
                <a:solidFill>
                  <a:schemeClr val="accent3">
                    <a:lumMod val="25000"/>
                  </a:schemeClr>
                </a:solidFill>
                <a:latin typeface="Abadi" panose="020B0604020104020204" pitchFamily="34" charset="0"/>
              </a:rPr>
              <a:t>DivIcon</a:t>
            </a:r>
            <a:r>
              <a:rPr lang="en-US" sz="1600" b="1"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Marks each individual launch event (clustered) and color‐codes them green/red to indicate success or failure.</a:t>
            </a:r>
          </a:p>
          <a:p>
            <a:pPr lvl="1">
              <a:lnSpc>
                <a:spcPct val="100000"/>
              </a:lnSpc>
              <a:spcBef>
                <a:spcPts val="1400"/>
              </a:spcBef>
            </a:pPr>
            <a:r>
              <a:rPr lang="en-US" sz="1600" b="1" dirty="0" err="1">
                <a:latin typeface="Abadi" panose="020B0604020104020204" pitchFamily="34" charset="0"/>
              </a:rPr>
              <a:t>PolyLine</a:t>
            </a:r>
            <a:r>
              <a:rPr lang="en-US" sz="1600" b="1" dirty="0">
                <a:latin typeface="Abadi" panose="020B0604020104020204" pitchFamily="34" charset="0"/>
              </a:rPr>
              <a:t>: </a:t>
            </a:r>
            <a:r>
              <a:rPr lang="en-US" sz="1600" dirty="0">
                <a:latin typeface="Abadi" panose="020B0604020104020204" pitchFamily="34" charset="0"/>
              </a:rPr>
              <a:t>Connects two points (launch site ↔ coastline, city, highway, etc.) with a colored line, visually showing proximity relationships</a:t>
            </a:r>
          </a:p>
          <a:p>
            <a:pPr marL="457200" lvl="1" indent="0">
              <a:lnSpc>
                <a:spcPct val="100000"/>
              </a:lnSpc>
              <a:spcBef>
                <a:spcPts val="1400"/>
              </a:spcBef>
              <a:buNone/>
            </a:pPr>
            <a:r>
              <a:rPr lang="en-US" sz="1600" b="1" dirty="0">
                <a:latin typeface="Abadi" panose="020B0604020104020204" pitchFamily="34" charset="0"/>
              </a:rPr>
              <a:t>We add these to Annotate key locations, Encode outcomes, Communicate distances and Improve usability.</a:t>
            </a:r>
          </a:p>
          <a:p>
            <a:pPr marL="457200" lvl="1" indent="0">
              <a:lnSpc>
                <a:spcPct val="100000"/>
              </a:lnSpc>
              <a:spcBef>
                <a:spcPts val="1400"/>
              </a:spcBef>
              <a:buNone/>
            </a:pPr>
            <a:endParaRPr lang="en-US" sz="16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en-US" sz="1700" dirty="0">
                <a:solidFill>
                  <a:schemeClr val="accent3">
                    <a:lumMod val="25000"/>
                  </a:schemeClr>
                </a:solidFill>
                <a:latin typeface="Abadi" panose="020B0604020104020204" pitchFamily="34" charset="0"/>
              </a:rPr>
              <a:t>: https://github.com/Selenaliu357/Data-Science-Capstone---First-Stage-of-Falcon-9-Landing-Prediction/blob/main/Interactive%20Visual%20Analytics%20with%20Folium.ipynb</a:t>
            </a:r>
            <a:endParaRPr lang="en-US" sz="1700" dirty="0">
              <a:highlight>
                <a:srgbClr val="FFFF00"/>
              </a:highligh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6993" y="1476086"/>
            <a:ext cx="8429408" cy="40163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Development Process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5AC14FE1-2C74-7A5F-8CB9-70073D3C01E2}"/>
              </a:ext>
            </a:extLst>
          </p:cNvPr>
          <p:cNvSpPr txBox="1">
            <a:spLocks/>
          </p:cNvSpPr>
          <p:nvPr/>
        </p:nvSpPr>
        <p:spPr>
          <a:xfrm>
            <a:off x="794798" y="5932352"/>
            <a:ext cx="10330402" cy="54570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GitHub URL: </a:t>
            </a:r>
            <a:r>
              <a:rPr lang="en-US" sz="1700" dirty="0">
                <a:solidFill>
                  <a:schemeClr val="accent3">
                    <a:lumMod val="25000"/>
                  </a:schemeClr>
                </a:solidFill>
                <a:latin typeface="Abadi" panose="020B0604020104020204" pitchFamily="34" charset="0"/>
              </a:rPr>
              <a:t>https://github.com/Selenaliu357/Data-Science-Capstone---First-Stage-of-Falcon-9-Landing-Prediction/blob/main/Machine%20Learning%20Prediction.ipynb</a:t>
            </a:r>
            <a:endParaRPr lang="en-US" sz="1700" dirty="0">
              <a:highlight>
                <a:srgbClr val="FFFF00"/>
              </a:highlight>
            </a:endParaRPr>
          </a:p>
        </p:txBody>
      </p:sp>
      <p:sp>
        <p:nvSpPr>
          <p:cNvPr id="6" name="Rectangle: Rounded Corners 5">
            <a:extLst>
              <a:ext uri="{FF2B5EF4-FFF2-40B4-BE49-F238E27FC236}">
                <a16:creationId xmlns:a16="http://schemas.microsoft.com/office/drawing/2014/main" id="{D30E5395-F7B8-892F-ADF0-0B614A535A5E}"/>
              </a:ext>
            </a:extLst>
          </p:cNvPr>
          <p:cNvSpPr/>
          <p:nvPr/>
        </p:nvSpPr>
        <p:spPr>
          <a:xfrm>
            <a:off x="2873434" y="5597423"/>
            <a:ext cx="2769371" cy="254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Choose Top Performer(s): DT </a:t>
            </a:r>
          </a:p>
        </p:txBody>
      </p:sp>
      <p:sp>
        <p:nvSpPr>
          <p:cNvPr id="7" name="Rectangle 6">
            <a:extLst>
              <a:ext uri="{FF2B5EF4-FFF2-40B4-BE49-F238E27FC236}">
                <a16:creationId xmlns:a16="http://schemas.microsoft.com/office/drawing/2014/main" id="{761F3B6B-D687-1DD8-DBB3-25F2EE9F6A33}"/>
              </a:ext>
            </a:extLst>
          </p:cNvPr>
          <p:cNvSpPr/>
          <p:nvPr/>
        </p:nvSpPr>
        <p:spPr>
          <a:xfrm>
            <a:off x="2854990" y="3266672"/>
            <a:ext cx="2750931" cy="316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GridSearchCV</a:t>
            </a:r>
            <a:r>
              <a:rPr lang="en-US" sz="1200" dirty="0"/>
              <a:t> (cv=10)</a:t>
            </a:r>
          </a:p>
        </p:txBody>
      </p:sp>
      <p:sp>
        <p:nvSpPr>
          <p:cNvPr id="8" name="Rectangle 7">
            <a:extLst>
              <a:ext uri="{FF2B5EF4-FFF2-40B4-BE49-F238E27FC236}">
                <a16:creationId xmlns:a16="http://schemas.microsoft.com/office/drawing/2014/main" id="{08ED345E-CFF9-82C9-862B-D57E113A8A4C}"/>
              </a:ext>
            </a:extLst>
          </p:cNvPr>
          <p:cNvSpPr/>
          <p:nvPr/>
        </p:nvSpPr>
        <p:spPr>
          <a:xfrm>
            <a:off x="2836550" y="3848335"/>
            <a:ext cx="2750929" cy="342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Select Best Params &amp; CV Scores</a:t>
            </a:r>
          </a:p>
        </p:txBody>
      </p:sp>
      <p:sp>
        <p:nvSpPr>
          <p:cNvPr id="9" name="Rectangle 8">
            <a:extLst>
              <a:ext uri="{FF2B5EF4-FFF2-40B4-BE49-F238E27FC236}">
                <a16:creationId xmlns:a16="http://schemas.microsoft.com/office/drawing/2014/main" id="{1F38919A-3BE0-2343-BAFE-58D70D40AC23}"/>
              </a:ext>
            </a:extLst>
          </p:cNvPr>
          <p:cNvSpPr/>
          <p:nvPr/>
        </p:nvSpPr>
        <p:spPr>
          <a:xfrm>
            <a:off x="2836550" y="4432463"/>
            <a:ext cx="2732489" cy="365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Compute Accuracy &amp; Confusion Matrix</a:t>
            </a:r>
          </a:p>
        </p:txBody>
      </p:sp>
      <p:cxnSp>
        <p:nvCxnSpPr>
          <p:cNvPr id="10" name="Straight Arrow Connector 9">
            <a:extLst>
              <a:ext uri="{FF2B5EF4-FFF2-40B4-BE49-F238E27FC236}">
                <a16:creationId xmlns:a16="http://schemas.microsoft.com/office/drawing/2014/main" id="{8D5B6913-6511-637C-51DD-E69EF5F450A7}"/>
              </a:ext>
            </a:extLst>
          </p:cNvPr>
          <p:cNvCxnSpPr/>
          <p:nvPr/>
        </p:nvCxnSpPr>
        <p:spPr>
          <a:xfrm>
            <a:off x="4212015" y="3006234"/>
            <a:ext cx="0" cy="22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D1E18A-9ADD-A676-7E2E-54C7EACCC0FB}"/>
              </a:ext>
            </a:extLst>
          </p:cNvPr>
          <p:cNvCxnSpPr>
            <a:cxnSpLocks/>
          </p:cNvCxnSpPr>
          <p:nvPr/>
        </p:nvCxnSpPr>
        <p:spPr>
          <a:xfrm>
            <a:off x="4212015" y="3583462"/>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83A0DA-2D08-0F92-786F-335CDC8156D9}"/>
              </a:ext>
            </a:extLst>
          </p:cNvPr>
          <p:cNvCxnSpPr>
            <a:cxnSpLocks/>
          </p:cNvCxnSpPr>
          <p:nvPr/>
        </p:nvCxnSpPr>
        <p:spPr>
          <a:xfrm>
            <a:off x="4212015" y="2219557"/>
            <a:ext cx="0" cy="38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34DDE5-FBC6-E6E8-2B9E-520B85DE9102}"/>
              </a:ext>
            </a:extLst>
          </p:cNvPr>
          <p:cNvCxnSpPr>
            <a:cxnSpLocks/>
          </p:cNvCxnSpPr>
          <p:nvPr/>
        </p:nvCxnSpPr>
        <p:spPr>
          <a:xfrm>
            <a:off x="4244105" y="4190428"/>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F57D17-BF51-4608-AA4B-E41BA7C979A6}"/>
              </a:ext>
            </a:extLst>
          </p:cNvPr>
          <p:cNvCxnSpPr>
            <a:cxnSpLocks/>
          </p:cNvCxnSpPr>
          <p:nvPr/>
        </p:nvCxnSpPr>
        <p:spPr>
          <a:xfrm>
            <a:off x="4228032" y="5352612"/>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68FA177-611D-3AF7-69FE-D0FE41EDB415}"/>
              </a:ext>
            </a:extLst>
          </p:cNvPr>
          <p:cNvSpPr/>
          <p:nvPr/>
        </p:nvSpPr>
        <p:spPr>
          <a:xfrm>
            <a:off x="2854990" y="1944223"/>
            <a:ext cx="2787815" cy="342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Load and Preprocess Data</a:t>
            </a:r>
          </a:p>
        </p:txBody>
      </p:sp>
      <p:sp>
        <p:nvSpPr>
          <p:cNvPr id="16" name="Rectangle: Rounded Corners 15">
            <a:extLst>
              <a:ext uri="{FF2B5EF4-FFF2-40B4-BE49-F238E27FC236}">
                <a16:creationId xmlns:a16="http://schemas.microsoft.com/office/drawing/2014/main" id="{C4836CE6-8946-FF59-BAFD-A0D4ADFCA243}"/>
              </a:ext>
            </a:extLst>
          </p:cNvPr>
          <p:cNvSpPr/>
          <p:nvPr/>
        </p:nvSpPr>
        <p:spPr>
          <a:xfrm>
            <a:off x="2854990" y="2575990"/>
            <a:ext cx="2787814" cy="342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Train/Test Split for each model</a:t>
            </a:r>
          </a:p>
        </p:txBody>
      </p:sp>
      <p:sp>
        <p:nvSpPr>
          <p:cNvPr id="17" name="Rectangle 16">
            <a:extLst>
              <a:ext uri="{FF2B5EF4-FFF2-40B4-BE49-F238E27FC236}">
                <a16:creationId xmlns:a16="http://schemas.microsoft.com/office/drawing/2014/main" id="{D0E5C06F-9A6D-81BA-C67B-9B7396B30279}"/>
              </a:ext>
            </a:extLst>
          </p:cNvPr>
          <p:cNvSpPr/>
          <p:nvPr/>
        </p:nvSpPr>
        <p:spPr>
          <a:xfrm>
            <a:off x="6471597" y="2219558"/>
            <a:ext cx="2243174" cy="10334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Logistic Regression</a:t>
            </a:r>
          </a:p>
          <a:p>
            <a:pPr algn="ctr"/>
            <a:r>
              <a:rPr lang="en-US" sz="1200" dirty="0"/>
              <a:t>SVM</a:t>
            </a:r>
          </a:p>
          <a:p>
            <a:pPr algn="ctr"/>
            <a:r>
              <a:rPr lang="en-US" sz="1200" dirty="0"/>
              <a:t>Decision Tree</a:t>
            </a:r>
          </a:p>
          <a:p>
            <a:pPr algn="ctr"/>
            <a:r>
              <a:rPr lang="en-US" sz="1200" dirty="0"/>
              <a:t>KNN</a:t>
            </a:r>
          </a:p>
        </p:txBody>
      </p:sp>
      <p:cxnSp>
        <p:nvCxnSpPr>
          <p:cNvPr id="19" name="Straight Arrow Connector 18">
            <a:extLst>
              <a:ext uri="{FF2B5EF4-FFF2-40B4-BE49-F238E27FC236}">
                <a16:creationId xmlns:a16="http://schemas.microsoft.com/office/drawing/2014/main" id="{2F8F0E67-AFA7-274D-BC7E-572D4C2F7B82}"/>
              </a:ext>
            </a:extLst>
          </p:cNvPr>
          <p:cNvCxnSpPr>
            <a:cxnSpLocks/>
          </p:cNvCxnSpPr>
          <p:nvPr/>
        </p:nvCxnSpPr>
        <p:spPr>
          <a:xfrm>
            <a:off x="5768362" y="2747036"/>
            <a:ext cx="703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7E91C88-A00F-6E9B-41BB-0F4CE40F80C0}"/>
              </a:ext>
            </a:extLst>
          </p:cNvPr>
          <p:cNvSpPr/>
          <p:nvPr/>
        </p:nvSpPr>
        <p:spPr>
          <a:xfrm>
            <a:off x="2836550" y="4999687"/>
            <a:ext cx="2769371" cy="316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Compare Models' Test Performance</a:t>
            </a:r>
          </a:p>
        </p:txBody>
      </p:sp>
      <p:cxnSp>
        <p:nvCxnSpPr>
          <p:cNvPr id="24" name="Straight Arrow Connector 23">
            <a:extLst>
              <a:ext uri="{FF2B5EF4-FFF2-40B4-BE49-F238E27FC236}">
                <a16:creationId xmlns:a16="http://schemas.microsoft.com/office/drawing/2014/main" id="{4CFF71C5-31FC-6C8F-F870-9C99961E8E92}"/>
              </a:ext>
            </a:extLst>
          </p:cNvPr>
          <p:cNvCxnSpPr>
            <a:cxnSpLocks/>
          </p:cNvCxnSpPr>
          <p:nvPr/>
        </p:nvCxnSpPr>
        <p:spPr>
          <a:xfrm>
            <a:off x="4228032" y="4797679"/>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7018"/>
            <a:ext cx="10444486" cy="4598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can observe that the success rate since 2013 kept increasing till 2020.</a:t>
            </a:r>
          </a:p>
          <a:p>
            <a:pPr lvl="1">
              <a:lnSpc>
                <a:spcPct val="100000"/>
              </a:lnSpc>
              <a:spcBef>
                <a:spcPts val="1400"/>
              </a:spcBef>
            </a:pPr>
            <a:r>
              <a:rPr lang="en-US" sz="1800" dirty="0">
                <a:solidFill>
                  <a:schemeClr val="accent3">
                    <a:lumMod val="25000"/>
                  </a:schemeClr>
                </a:solidFill>
                <a:latin typeface="Abadi" panose="020B0604020104020204" pitchFamily="34" charset="0"/>
              </a:rPr>
              <a:t>More complex or higher-energy orbits (e.g. GTO, interplanetary SO) show lower landing success—reflecting the extra challenge of those mission profiles.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SpaceX’s booster landing success rate improved steadily with each new flight, and all three pads ended up with very high success rates by around flight 50+.</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The launch success rate may depend on many factors such as payload mass, orbit type, and so on. It may also depend on the location and proximities of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performed best (≈ 94% accuracy), cutting false alarms to one.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02997"/>
            <a:ext cx="10357772" cy="18242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SpaceX’s booster landing success rate improved steadily with each new flight,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and all three pads ended up with very high success rates by around flight 50+.</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8AA04BAC-2576-D320-E39F-E5FA3FA2BAB4}"/>
              </a:ext>
            </a:extLst>
          </p:cNvPr>
          <p:cNvSpPr txBox="1">
            <a:spLocks/>
          </p:cNvSpPr>
          <p:nvPr/>
        </p:nvSpPr>
        <p:spPr>
          <a:xfrm>
            <a:off x="770010" y="1387705"/>
            <a:ext cx="7944762"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zh-CN" sz="2000" dirty="0">
                <a:solidFill>
                  <a:schemeClr val="accent3">
                    <a:lumMod val="25000"/>
                  </a:schemeClr>
                </a:solidFill>
                <a:latin typeface="Abadi" panose="020B0604020104020204" pitchFamily="34" charset="0"/>
              </a:rPr>
              <a:t>S</a:t>
            </a:r>
            <a:r>
              <a:rPr lang="en-CA" sz="2000" dirty="0" err="1">
                <a:solidFill>
                  <a:schemeClr val="accent3">
                    <a:lumMod val="25000"/>
                  </a:schemeClr>
                </a:solidFill>
                <a:latin typeface="Abadi" panose="020B0604020104020204" pitchFamily="34" charset="0"/>
              </a:rPr>
              <a:t>catter</a:t>
            </a:r>
            <a:r>
              <a:rPr lang="en-CA" sz="2000" dirty="0">
                <a:solidFill>
                  <a:schemeClr val="accent3">
                    <a:lumMod val="25000"/>
                  </a:schemeClr>
                </a:solidFill>
                <a:latin typeface="Abadi" panose="020B0604020104020204" pitchFamily="34" charset="0"/>
              </a:rPr>
              <a:t> plot of Flight Number vs. Launch Site</a:t>
            </a:r>
            <a:endParaRPr lang="en-US" sz="20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91E13AD-B561-5F4C-5D92-3114D2E33CE1}"/>
              </a:ext>
            </a:extLst>
          </p:cNvPr>
          <p:cNvPicPr>
            <a:picLocks noChangeAspect="1"/>
          </p:cNvPicPr>
          <p:nvPr/>
        </p:nvPicPr>
        <p:blipFill>
          <a:blip r:embed="rId3"/>
          <a:stretch>
            <a:fillRect/>
          </a:stretch>
        </p:blipFill>
        <p:spPr>
          <a:xfrm>
            <a:off x="943808" y="1866005"/>
            <a:ext cx="10183975" cy="27369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1342"/>
            <a:ext cx="10687962" cy="4440003"/>
          </a:xfrm>
          <a:prstGeom prst="rect">
            <a:avLst/>
          </a:prstGeom>
        </p:spPr>
        <p:txBody>
          <a:bodyPr>
            <a:normAutofit/>
          </a:bodyPr>
          <a:lstStyle/>
          <a:p>
            <a:pPr>
              <a:lnSpc>
                <a:spcPct val="100000"/>
              </a:lnSpc>
              <a:spcBef>
                <a:spcPts val="1400"/>
              </a:spcBef>
            </a:pPr>
            <a:r>
              <a:rPr lang="en-CA" sz="24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Explanations</a:t>
            </a:r>
            <a:r>
              <a:rPr lang="en-US" sz="20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t>Payload Mass Vs. Launch Site scatter point chart for the VAFB-SLC </a:t>
            </a:r>
            <a:r>
              <a:rPr lang="en-US" sz="1600" dirty="0" err="1"/>
              <a:t>launchsite</a:t>
            </a:r>
            <a:r>
              <a:rPr lang="en-US" sz="1600" dirty="0"/>
              <a:t> there are no rockets launched for </a:t>
            </a:r>
            <a:r>
              <a:rPr lang="en-US" sz="1600" dirty="0" err="1"/>
              <a:t>heavypayload</a:t>
            </a:r>
            <a:r>
              <a:rPr lang="en-US" sz="1600" dirty="0"/>
              <a:t> mass(greater than 10000).</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182CD4B-4C9E-C551-F84B-1F3022A0AA27}"/>
              </a:ext>
            </a:extLst>
          </p:cNvPr>
          <p:cNvPicPr>
            <a:picLocks noChangeAspect="1"/>
          </p:cNvPicPr>
          <p:nvPr/>
        </p:nvPicPr>
        <p:blipFill>
          <a:blip r:embed="rId3"/>
          <a:stretch>
            <a:fillRect/>
          </a:stretch>
        </p:blipFill>
        <p:spPr>
          <a:xfrm>
            <a:off x="1031738" y="1879255"/>
            <a:ext cx="10426233" cy="263075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0346"/>
            <a:ext cx="4265441" cy="461522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400" dirty="0">
                <a:solidFill>
                  <a:schemeClr val="accent3">
                    <a:lumMod val="25000"/>
                  </a:schemeClr>
                </a:solidFill>
                <a:latin typeface="Abadi" panose="020B0604020104020204" pitchFamily="34" charset="0"/>
              </a:rPr>
              <a:t>Orbits with 100 % success: ES-L1, GEO, HEO, SSO</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High but not perfect: VLEO (~85 %) and LEO (~70 %)</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Moderate success: ISS (~62 %), MEO/PO (~67 %)</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Lowest success: GTO (~52 %) and SO (0 %)</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err="1">
                <a:solidFill>
                  <a:schemeClr val="accent3">
                    <a:lumMod val="25000"/>
                  </a:schemeClr>
                </a:solidFill>
                <a:latin typeface="Abadi" panose="020B0604020104020204" pitchFamily="34" charset="0"/>
              </a:rPr>
              <a:t>Buttom</a:t>
            </a:r>
            <a:r>
              <a:rPr lang="en-US" sz="1400" b="1" dirty="0">
                <a:solidFill>
                  <a:schemeClr val="accent3">
                    <a:lumMod val="25000"/>
                  </a:schemeClr>
                </a:solidFill>
                <a:latin typeface="Abadi" panose="020B0604020104020204" pitchFamily="34" charset="0"/>
              </a:rPr>
              <a:t> Line</a:t>
            </a:r>
            <a:r>
              <a:rPr lang="en-US" sz="1400" dirty="0">
                <a:solidFill>
                  <a:schemeClr val="accent3">
                    <a:lumMod val="25000"/>
                  </a:schemeClr>
                </a:solidFill>
                <a:latin typeface="Abadi" panose="020B0604020104020204" pitchFamily="34" charset="0"/>
              </a:rPr>
              <a:t>: More complex or higher-energy orbits (e.g. GTO, interplanetary SO) show lower landing success—reflecting the extra challenge of those mission profiles.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3809456-B7E2-91DD-5657-E4EE40D3CA65}"/>
              </a:ext>
            </a:extLst>
          </p:cNvPr>
          <p:cNvPicPr>
            <a:picLocks noChangeAspect="1"/>
          </p:cNvPicPr>
          <p:nvPr/>
        </p:nvPicPr>
        <p:blipFill>
          <a:blip r:embed="rId3"/>
          <a:stretch>
            <a:fillRect/>
          </a:stretch>
        </p:blipFill>
        <p:spPr>
          <a:xfrm>
            <a:off x="5207813" y="1410346"/>
            <a:ext cx="6077798" cy="46152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0346"/>
            <a:ext cx="10515600" cy="490900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t>We can observe that in the LEO orbit, success seems to be related to the number of flights. Conversely, in the GTO orbit, there appears to be no relationship between flight number and success.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6384C1F-750E-9541-1B24-0A6270868528}"/>
              </a:ext>
            </a:extLst>
          </p:cNvPr>
          <p:cNvPicPr>
            <a:picLocks noChangeAspect="1"/>
          </p:cNvPicPr>
          <p:nvPr/>
        </p:nvPicPr>
        <p:blipFill>
          <a:blip r:embed="rId3"/>
          <a:stretch>
            <a:fillRect/>
          </a:stretch>
        </p:blipFill>
        <p:spPr>
          <a:xfrm>
            <a:off x="906389" y="1844299"/>
            <a:ext cx="10379221" cy="29911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24365"/>
            <a:ext cx="10687961" cy="520284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600" dirty="0">
                <a:solidFill>
                  <a:schemeClr val="accent3">
                    <a:lumMod val="25000"/>
                  </a:schemeClr>
                </a:solidFill>
                <a:latin typeface="Abadi" panose="020B0604020104020204" pitchFamily="34" charset="0"/>
              </a:rPr>
              <a:t>With heavy payloads the successful landing or positive landing rate are more for Polar, LEO and ISS. 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C77FBFD-58C9-8A13-B14B-B4E6697E212D}"/>
              </a:ext>
            </a:extLst>
          </p:cNvPr>
          <p:cNvPicPr>
            <a:picLocks noChangeAspect="1"/>
          </p:cNvPicPr>
          <p:nvPr/>
        </p:nvPicPr>
        <p:blipFill>
          <a:blip r:embed="rId3"/>
          <a:stretch>
            <a:fillRect/>
          </a:stretch>
        </p:blipFill>
        <p:spPr>
          <a:xfrm>
            <a:off x="1107109" y="1691221"/>
            <a:ext cx="10178502" cy="31287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813450"/>
            <a:ext cx="4328931" cy="17724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 </a:t>
            </a:r>
          </a:p>
          <a:p>
            <a:pPr lvl="1">
              <a:lnSpc>
                <a:spcPct val="100000"/>
              </a:lnSpc>
              <a:spcBef>
                <a:spcPts val="1400"/>
              </a:spcBef>
            </a:pPr>
            <a:r>
              <a:rPr lang="en-US" sz="1600" dirty="0"/>
              <a:t>We can observe that the success rate since </a:t>
            </a:r>
            <a:r>
              <a:rPr lang="en-US" sz="1600" b="1" dirty="0"/>
              <a:t>2013</a:t>
            </a:r>
            <a:r>
              <a:rPr lang="en-US" sz="1600" dirty="0"/>
              <a:t> kept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6D8C695-9EE9-DAA1-C046-50AF6F78191D}"/>
              </a:ext>
            </a:extLst>
          </p:cNvPr>
          <p:cNvPicPr>
            <a:picLocks noChangeAspect="1"/>
          </p:cNvPicPr>
          <p:nvPr/>
        </p:nvPicPr>
        <p:blipFill>
          <a:blip r:embed="rId3"/>
          <a:stretch>
            <a:fillRect/>
          </a:stretch>
        </p:blipFill>
        <p:spPr>
          <a:xfrm>
            <a:off x="5584692" y="1373742"/>
            <a:ext cx="5837297" cy="46518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746" y="1425843"/>
            <a:ext cx="10515600" cy="51144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Five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There are more that 5 </a:t>
            </a:r>
            <a:r>
              <a:rPr lang="en-US" sz="1600" dirty="0" err="1">
                <a:solidFill>
                  <a:schemeClr val="accent3">
                    <a:lumMod val="25000"/>
                  </a:schemeClr>
                </a:solidFill>
                <a:latin typeface="Abadi" panose="020B0604020104020204" pitchFamily="34" charset="0"/>
              </a:rPr>
              <a:t>recorts</a:t>
            </a:r>
            <a:r>
              <a:rPr lang="en-US" sz="1600" dirty="0">
                <a:solidFill>
                  <a:schemeClr val="accent3">
                    <a:lumMod val="25000"/>
                  </a:schemeClr>
                </a:solidFill>
                <a:latin typeface="Abadi" panose="020B0604020104020204" pitchFamily="34" charset="0"/>
              </a:rPr>
              <a:t>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7569101-567A-7F3B-6FA9-49CCEBD804D5}"/>
              </a:ext>
            </a:extLst>
          </p:cNvPr>
          <p:cNvPicPr>
            <a:picLocks noChangeAspect="1"/>
          </p:cNvPicPr>
          <p:nvPr/>
        </p:nvPicPr>
        <p:blipFill>
          <a:blip r:embed="rId3"/>
          <a:stretch>
            <a:fillRect/>
          </a:stretch>
        </p:blipFill>
        <p:spPr>
          <a:xfrm>
            <a:off x="1043835" y="1821677"/>
            <a:ext cx="10241776" cy="3610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7837"/>
            <a:ext cx="9745589" cy="46891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600" dirty="0">
                <a:solidFill>
                  <a:schemeClr val="accent3">
                    <a:lumMod val="25000"/>
                  </a:schemeClr>
                </a:solidFill>
                <a:latin typeface="Abadi" panose="020B0604020104020204" pitchFamily="34" charset="0"/>
              </a:rPr>
              <a:t>The total payload carried by boosters from NASA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44708375-E54E-3CE4-43B0-CAAF2A9C0485}"/>
              </a:ext>
            </a:extLst>
          </p:cNvPr>
          <p:cNvPicPr>
            <a:picLocks noChangeAspect="1"/>
          </p:cNvPicPr>
          <p:nvPr/>
        </p:nvPicPr>
        <p:blipFill>
          <a:blip r:embed="rId3"/>
          <a:stretch>
            <a:fillRect/>
          </a:stretch>
        </p:blipFill>
        <p:spPr>
          <a:xfrm>
            <a:off x="996946" y="1901515"/>
            <a:ext cx="5419352" cy="26084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847"/>
            <a:ext cx="10515600" cy="47821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600" dirty="0">
                <a:solidFill>
                  <a:schemeClr val="accent3">
                    <a:lumMod val="25000"/>
                  </a:schemeClr>
                </a:solidFill>
                <a:latin typeface="Abadi" panose="020B0604020104020204" pitchFamily="34" charset="0"/>
              </a:rPr>
              <a:t>The average payload mass carries by booster version F9 v1.1 is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A5F56F-3E1D-11E7-424B-833DADDD04E5}"/>
              </a:ext>
            </a:extLst>
          </p:cNvPr>
          <p:cNvPicPr>
            <a:picLocks noChangeAspect="1"/>
          </p:cNvPicPr>
          <p:nvPr/>
        </p:nvPicPr>
        <p:blipFill>
          <a:blip r:embed="rId3"/>
          <a:stretch>
            <a:fillRect/>
          </a:stretch>
        </p:blipFill>
        <p:spPr>
          <a:xfrm>
            <a:off x="906389" y="1813302"/>
            <a:ext cx="7032955" cy="28671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1342"/>
            <a:ext cx="10687962" cy="47356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600" dirty="0">
                <a:solidFill>
                  <a:schemeClr val="accent3">
                    <a:lumMod val="25000"/>
                  </a:schemeClr>
                </a:solidFill>
                <a:latin typeface="Abadi" panose="020B0604020104020204" pitchFamily="34" charset="0"/>
              </a:rPr>
              <a:t>The date of first successful landing outcome in ground pad is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9C57DB1-230D-B025-CD58-FF68FE25F6FF}"/>
              </a:ext>
            </a:extLst>
          </p:cNvPr>
          <p:cNvPicPr>
            <a:picLocks noChangeAspect="1"/>
          </p:cNvPicPr>
          <p:nvPr/>
        </p:nvPicPr>
        <p:blipFill>
          <a:blip r:embed="rId3"/>
          <a:stretch>
            <a:fillRect/>
          </a:stretch>
        </p:blipFill>
        <p:spPr>
          <a:xfrm>
            <a:off x="1038387" y="1983783"/>
            <a:ext cx="6800932" cy="2510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1342"/>
            <a:ext cx="10515600" cy="47356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6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6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600" dirty="0">
                <a:solidFill>
                  <a:schemeClr val="accent3">
                    <a:lumMod val="25000"/>
                  </a:schemeClr>
                </a:solidFill>
                <a:latin typeface="Abadi" panose="020B0604020104020204" pitchFamily="34" charset="0"/>
              </a:rPr>
              <a:t>F9 FT B1031.2</a:t>
            </a: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600" dirty="0">
                <a:solidFill>
                  <a:schemeClr val="accent3">
                    <a:lumMod val="25000"/>
                  </a:schemeClr>
                </a:solidFill>
                <a:latin typeface="Abadi" panose="020B0604020104020204" pitchFamily="34" charset="0"/>
              </a:rPr>
              <a:t>There are four boosters which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t>
            </a:r>
          </a:p>
          <a:p>
            <a:pPr lvl="1">
              <a:lnSpc>
                <a:spcPct val="100000"/>
              </a:lnSpc>
              <a:spcBef>
                <a:spcPts val="1400"/>
              </a:spcBef>
            </a:pPr>
            <a:r>
              <a:rPr lang="en-US" sz="1600" dirty="0">
                <a:solidFill>
                  <a:schemeClr val="accent3">
                    <a:lumMod val="25000"/>
                  </a:schemeClr>
                </a:solidFill>
                <a:latin typeface="Abadi" panose="020B0604020104020204" pitchFamily="34" charset="0"/>
              </a:rPr>
              <a:t>There are 4 distinct categories for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8D4871E-B989-535F-7425-8BBE98DAFDDD}"/>
              </a:ext>
            </a:extLst>
          </p:cNvPr>
          <p:cNvPicPr>
            <a:picLocks noChangeAspect="1"/>
          </p:cNvPicPr>
          <p:nvPr/>
        </p:nvPicPr>
        <p:blipFill>
          <a:blip r:embed="rId3"/>
          <a:stretch>
            <a:fillRect/>
          </a:stretch>
        </p:blipFill>
        <p:spPr>
          <a:xfrm>
            <a:off x="1007391" y="2355743"/>
            <a:ext cx="6350848" cy="25572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7746"/>
            <a:ext cx="10687961" cy="46678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&amp; Wrangling: API, Wikipedia launch table, missing value replace with mean, filter, feature engineering (standardize numerical columns, one-hot categorical features).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strip plot, box plot, bar chart, line plot.</a:t>
            </a:r>
          </a:p>
          <a:p>
            <a:pPr lvl="1">
              <a:lnSpc>
                <a:spcPct val="100000"/>
              </a:lnSpc>
              <a:spcBef>
                <a:spcPts val="1400"/>
              </a:spcBef>
            </a:pPr>
            <a:r>
              <a:rPr lang="en-US" sz="1600" dirty="0">
                <a:solidFill>
                  <a:schemeClr val="accent3">
                    <a:lumMod val="25000"/>
                  </a:schemeClr>
                </a:solidFill>
                <a:latin typeface="Abadi" panose="020B0604020104020204" pitchFamily="34" charset="0"/>
              </a:rPr>
              <a:t>Geospatial Visualization: Folium Map, Launch Events, Proximity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Machine-Learning Modeling: Train/Test Split, Logistic Regression. Support Vector Machine (sigmoid), Decision Tree, K-Nearest neighbors, Evaluation (</a:t>
            </a:r>
            <a:r>
              <a:rPr lang="en-US" sz="1600" dirty="0" err="1">
                <a:solidFill>
                  <a:schemeClr val="accent3">
                    <a:lumMod val="25000"/>
                  </a:schemeClr>
                </a:solidFill>
                <a:latin typeface="Abadi" panose="020B0604020104020204" pitchFamily="34" charset="0"/>
              </a:rPr>
              <a:t>LogReg</a:t>
            </a:r>
            <a:r>
              <a:rPr lang="en-US" sz="1600" dirty="0">
                <a:solidFill>
                  <a:schemeClr val="accent3">
                    <a:lumMod val="25000"/>
                  </a:schemeClr>
                </a:solidFill>
                <a:latin typeface="Abadi" panose="020B0604020104020204" pitchFamily="34" charset="0"/>
              </a:rPr>
              <a:t>/SVM, Tree/KNN).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All classifiers achieved perfect recall (no landed rocket was ever missed) but differed in false-positive rates.</a:t>
            </a:r>
          </a:p>
          <a:p>
            <a:pPr lvl="1">
              <a:lnSpc>
                <a:spcPct val="100000"/>
              </a:lnSpc>
              <a:spcBef>
                <a:spcPts val="1400"/>
              </a:spcBef>
            </a:pPr>
            <a:r>
              <a:rPr lang="en-US" sz="1600" dirty="0">
                <a:solidFill>
                  <a:schemeClr val="accent3">
                    <a:lumMod val="25000"/>
                  </a:schemeClr>
                </a:solidFill>
                <a:latin typeface="Abadi" panose="020B0604020104020204" pitchFamily="34" charset="0"/>
              </a:rPr>
              <a:t>Decision Tree performed best (≈ 94% accuracy), cutting false alarms to one.</a:t>
            </a:r>
          </a:p>
          <a:p>
            <a:pPr lvl="1">
              <a:lnSpc>
                <a:spcPct val="100000"/>
              </a:lnSpc>
              <a:spcBef>
                <a:spcPts val="1400"/>
              </a:spcBef>
            </a:pPr>
            <a:r>
              <a:rPr lang="en-US" sz="1600" dirty="0">
                <a:solidFill>
                  <a:schemeClr val="accent3">
                    <a:lumMod val="25000"/>
                  </a:schemeClr>
                </a:solidFill>
                <a:latin typeface="Abadi" panose="020B0604020104020204" pitchFamily="34" charset="0"/>
              </a:rPr>
              <a:t>Next steps could include threshold tuning, ensemble methods, or richer feature engineering to drive precision even higher.</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831"/>
            <a:ext cx="10515601" cy="46271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10C56C0-755C-9A21-AA20-7577BC1F7E6F}"/>
              </a:ext>
            </a:extLst>
          </p:cNvPr>
          <p:cNvPicPr>
            <a:picLocks noChangeAspect="1"/>
          </p:cNvPicPr>
          <p:nvPr/>
        </p:nvPicPr>
        <p:blipFill>
          <a:blip r:embed="rId3"/>
          <a:stretch>
            <a:fillRect/>
          </a:stretch>
        </p:blipFill>
        <p:spPr>
          <a:xfrm>
            <a:off x="1171742" y="2109714"/>
            <a:ext cx="2330875" cy="3671645"/>
          </a:xfrm>
          <a:prstGeom prst="rect">
            <a:avLst/>
          </a:prstGeom>
        </p:spPr>
      </p:pic>
      <p:pic>
        <p:nvPicPr>
          <p:cNvPr id="8" name="Picture 7">
            <a:extLst>
              <a:ext uri="{FF2B5EF4-FFF2-40B4-BE49-F238E27FC236}">
                <a16:creationId xmlns:a16="http://schemas.microsoft.com/office/drawing/2014/main" id="{2FE5908A-E26B-87A9-5725-BB7F99A97809}"/>
              </a:ext>
            </a:extLst>
          </p:cNvPr>
          <p:cNvPicPr>
            <a:picLocks noChangeAspect="1"/>
          </p:cNvPicPr>
          <p:nvPr/>
        </p:nvPicPr>
        <p:blipFill>
          <a:blip r:embed="rId4"/>
          <a:stretch>
            <a:fillRect/>
          </a:stretch>
        </p:blipFill>
        <p:spPr>
          <a:xfrm>
            <a:off x="3986564" y="2113711"/>
            <a:ext cx="2330875" cy="37849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a:t>
            </a:r>
          </a:p>
          <a:p>
            <a:pPr lvl="1">
              <a:lnSpc>
                <a:spcPct val="100000"/>
              </a:lnSpc>
              <a:spcBef>
                <a:spcPts val="1400"/>
              </a:spcBef>
            </a:pPr>
            <a:r>
              <a:rPr lang="en-US" sz="1600" dirty="0">
                <a:solidFill>
                  <a:schemeClr val="accent3">
                    <a:lumMod val="25000"/>
                  </a:schemeClr>
                </a:solidFill>
                <a:latin typeface="Abadi"/>
              </a:rPr>
              <a:t>There are two failed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9E4C550-E1EF-2C80-8C52-BE2744D5B27E}"/>
              </a:ext>
            </a:extLst>
          </p:cNvPr>
          <p:cNvPicPr>
            <a:picLocks noChangeAspect="1"/>
          </p:cNvPicPr>
          <p:nvPr/>
        </p:nvPicPr>
        <p:blipFill>
          <a:blip r:embed="rId3"/>
          <a:stretch>
            <a:fillRect/>
          </a:stretch>
        </p:blipFill>
        <p:spPr>
          <a:xfrm>
            <a:off x="1053883" y="2676176"/>
            <a:ext cx="7532177" cy="16788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339"/>
            <a:ext cx="3368037" cy="47046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040EA4D-298C-53BD-DA7B-77E716CFDEFE}"/>
              </a:ext>
            </a:extLst>
          </p:cNvPr>
          <p:cNvPicPr>
            <a:picLocks noChangeAspect="1"/>
          </p:cNvPicPr>
          <p:nvPr/>
        </p:nvPicPr>
        <p:blipFill>
          <a:blip r:embed="rId3"/>
          <a:stretch>
            <a:fillRect/>
          </a:stretch>
        </p:blipFill>
        <p:spPr>
          <a:xfrm>
            <a:off x="4914735" y="1472339"/>
            <a:ext cx="5794594" cy="45532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6976" y="5191931"/>
            <a:ext cx="11205013" cy="1235279"/>
          </a:xfrm>
          <a:prstGeom prst="rect">
            <a:avLst/>
          </a:prstGeom>
        </p:spPr>
        <p:txBody>
          <a:bodyPr lIns="91440" tIns="45720" rIns="91440" bIns="45720" anchor="t">
            <a:normAutofit fontScale="92500"/>
          </a:bodyPr>
          <a:lstStyle/>
          <a:p>
            <a:pPr marL="457200" lvl="1" indent="0">
              <a:lnSpc>
                <a:spcPct val="100000"/>
              </a:lnSpc>
              <a:spcBef>
                <a:spcPts val="1400"/>
              </a:spcBef>
              <a:buNone/>
            </a:pPr>
            <a:r>
              <a:rPr lang="en-US" sz="1900" dirty="0">
                <a:solidFill>
                  <a:schemeClr val="accent3">
                    <a:lumMod val="25000"/>
                  </a:schemeClr>
                </a:solidFill>
                <a:latin typeface="Abadi"/>
              </a:rPr>
              <a:t>All four markers lie on or very near major bodies of water: CCAFS SLC-40 &amp; KSC LC-39A on barrier islands beside the Atlantic; VAFB SLC-4E on the Pacific coast. This coastal siting is deliberate: rockets launch over open water and (for SpaceX) boosters can return to sea or shore without overflying populated areas.</a:t>
            </a:r>
            <a:br>
              <a:rPr lang="en-US" sz="1800" dirty="0">
                <a:solidFill>
                  <a:schemeClr val="accent3">
                    <a:lumMod val="25000"/>
                  </a:schemeClr>
                </a:solidFill>
                <a:latin typeface="Abadi"/>
              </a:rPr>
            </a:br>
            <a:endParaRPr lang="en-US" sz="18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&lt;Mark all launch sites on a map&gt;</a:t>
            </a:r>
          </a:p>
        </p:txBody>
      </p:sp>
      <p:pic>
        <p:nvPicPr>
          <p:cNvPr id="6" name="Picture 5">
            <a:extLst>
              <a:ext uri="{FF2B5EF4-FFF2-40B4-BE49-F238E27FC236}">
                <a16:creationId xmlns:a16="http://schemas.microsoft.com/office/drawing/2014/main" id="{E9954FDC-5360-6CA1-5DD4-E702BCD8F12D}"/>
              </a:ext>
            </a:extLst>
          </p:cNvPr>
          <p:cNvPicPr>
            <a:picLocks noChangeAspect="1"/>
          </p:cNvPicPr>
          <p:nvPr/>
        </p:nvPicPr>
        <p:blipFill>
          <a:blip r:embed="rId3"/>
          <a:stretch>
            <a:fillRect/>
          </a:stretch>
        </p:blipFill>
        <p:spPr>
          <a:xfrm>
            <a:off x="770011" y="1482150"/>
            <a:ext cx="4311732" cy="3508303"/>
          </a:xfrm>
          <a:prstGeom prst="rect">
            <a:avLst/>
          </a:prstGeom>
        </p:spPr>
      </p:pic>
      <p:pic>
        <p:nvPicPr>
          <p:cNvPr id="8" name="Picture 7">
            <a:extLst>
              <a:ext uri="{FF2B5EF4-FFF2-40B4-BE49-F238E27FC236}">
                <a16:creationId xmlns:a16="http://schemas.microsoft.com/office/drawing/2014/main" id="{65D66989-480D-7679-98F7-5A80B5449D9F}"/>
              </a:ext>
            </a:extLst>
          </p:cNvPr>
          <p:cNvPicPr>
            <a:picLocks noChangeAspect="1"/>
          </p:cNvPicPr>
          <p:nvPr/>
        </p:nvPicPr>
        <p:blipFill>
          <a:blip r:embed="rId4"/>
          <a:stretch>
            <a:fillRect/>
          </a:stretch>
        </p:blipFill>
        <p:spPr>
          <a:xfrm>
            <a:off x="5491480" y="1482150"/>
            <a:ext cx="5966492" cy="35559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58021" y="3224824"/>
            <a:ext cx="2743200" cy="2526224"/>
          </a:xfrm>
          <a:prstGeom prst="rect">
            <a:avLst/>
          </a:prstGeom>
        </p:spPr>
        <p:txBody>
          <a:bodyPr lIns="91440" tIns="45720" rIns="91440" bIns="45720" anchor="t">
            <a:normAutofit/>
          </a:bodyPr>
          <a:lstStyle/>
          <a:p>
            <a:pPr marL="0" indent="0">
              <a:spcBef>
                <a:spcPts val="1400"/>
              </a:spcBef>
              <a:buNone/>
            </a:pPr>
            <a:r>
              <a:rPr lang="en-US" sz="2000" dirty="0">
                <a:solidFill>
                  <a:schemeClr val="accent3">
                    <a:lumMod val="25000"/>
                  </a:schemeClr>
                </a:solidFill>
              </a:rPr>
              <a:t>The map from left shows the launch sites have relatively high success rate.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 Mark the success/failed launches for each site on the map &gt;</a:t>
            </a:r>
          </a:p>
        </p:txBody>
      </p:sp>
      <p:pic>
        <p:nvPicPr>
          <p:cNvPr id="4" name="Picture 3">
            <a:extLst>
              <a:ext uri="{FF2B5EF4-FFF2-40B4-BE49-F238E27FC236}">
                <a16:creationId xmlns:a16="http://schemas.microsoft.com/office/drawing/2014/main" id="{A00A9979-C0F3-92D0-F2B8-821684D30307}"/>
              </a:ext>
            </a:extLst>
          </p:cNvPr>
          <p:cNvPicPr>
            <a:picLocks noChangeAspect="1"/>
          </p:cNvPicPr>
          <p:nvPr/>
        </p:nvPicPr>
        <p:blipFill>
          <a:blip r:embed="rId3"/>
          <a:stretch>
            <a:fillRect/>
          </a:stretch>
        </p:blipFill>
        <p:spPr>
          <a:xfrm>
            <a:off x="770011" y="1362224"/>
            <a:ext cx="7944761" cy="46633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44628" y="1755078"/>
            <a:ext cx="2743200" cy="332836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Map chart from left shows the distance between one of launch sites in close to city – Titusville, FL.</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 The distances between a launch site to Titusville, FL &gt;</a:t>
            </a:r>
          </a:p>
        </p:txBody>
      </p:sp>
      <p:pic>
        <p:nvPicPr>
          <p:cNvPr id="4" name="Picture 3">
            <a:extLst>
              <a:ext uri="{FF2B5EF4-FFF2-40B4-BE49-F238E27FC236}">
                <a16:creationId xmlns:a16="http://schemas.microsoft.com/office/drawing/2014/main" id="{E8070483-8DFF-F27B-3298-EBC90E2F1392}"/>
              </a:ext>
            </a:extLst>
          </p:cNvPr>
          <p:cNvPicPr>
            <a:picLocks noChangeAspect="1"/>
          </p:cNvPicPr>
          <p:nvPr/>
        </p:nvPicPr>
        <p:blipFill>
          <a:blip r:embed="rId3"/>
          <a:stretch>
            <a:fillRect/>
          </a:stretch>
        </p:blipFill>
        <p:spPr>
          <a:xfrm>
            <a:off x="1007390" y="1538023"/>
            <a:ext cx="7627377" cy="47813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71600"/>
            <a:ext cx="10515601" cy="45221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Both Decision Tree and KNN model have the highest classification accuracy (~0.94)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EDBF524-F668-3F4F-F92D-1E4108456428}"/>
              </a:ext>
            </a:extLst>
          </p:cNvPr>
          <p:cNvPicPr>
            <a:picLocks noChangeAspect="1"/>
          </p:cNvPicPr>
          <p:nvPr/>
        </p:nvPicPr>
        <p:blipFill>
          <a:blip r:embed="rId3"/>
          <a:stretch>
            <a:fillRect/>
          </a:stretch>
        </p:blipFill>
        <p:spPr>
          <a:xfrm>
            <a:off x="1151275" y="1927319"/>
            <a:ext cx="4944725" cy="27816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5455"/>
            <a:ext cx="10515600" cy="44835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the best 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54D9C26-9575-5CB3-598D-682C21E2A54F}"/>
              </a:ext>
            </a:extLst>
          </p:cNvPr>
          <p:cNvPicPr>
            <a:picLocks noChangeAspect="1"/>
          </p:cNvPicPr>
          <p:nvPr/>
        </p:nvPicPr>
        <p:blipFill>
          <a:blip r:embed="rId3"/>
          <a:stretch>
            <a:fillRect/>
          </a:stretch>
        </p:blipFill>
        <p:spPr>
          <a:xfrm>
            <a:off x="906389" y="1937054"/>
            <a:ext cx="5826920" cy="4229690"/>
          </a:xfrm>
          <a:prstGeom prst="rect">
            <a:avLst/>
          </a:prstGeom>
        </p:spPr>
      </p:pic>
      <p:sp>
        <p:nvSpPr>
          <p:cNvPr id="10" name="TextBox 9">
            <a:extLst>
              <a:ext uri="{FF2B5EF4-FFF2-40B4-BE49-F238E27FC236}">
                <a16:creationId xmlns:a16="http://schemas.microsoft.com/office/drawing/2014/main" id="{D6CDAFB9-5B3A-DA84-F4F3-80294D36C967}"/>
              </a:ext>
            </a:extLst>
          </p:cNvPr>
          <p:cNvSpPr txBox="1"/>
          <p:nvPr/>
        </p:nvSpPr>
        <p:spPr>
          <a:xfrm>
            <a:off x="7398328" y="3211672"/>
            <a:ext cx="3519054" cy="1477328"/>
          </a:xfrm>
          <a:prstGeom prst="rect">
            <a:avLst/>
          </a:prstGeom>
          <a:noFill/>
        </p:spPr>
        <p:txBody>
          <a:bodyPr wrap="square">
            <a:spAutoFit/>
          </a:bodyPr>
          <a:lstStyle/>
          <a:p>
            <a:r>
              <a:rPr lang="en-US" dirty="0"/>
              <a:t>The Decision Tree model reduce the number of false alarms from 3 down to 1 (and still never miss a true landing), giving them the highest overall accuracy (≈94 %)</a:t>
            </a: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5329"/>
            <a:ext cx="10530114" cy="4460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a:t>
            </a:r>
          </a:p>
          <a:p>
            <a:pPr marL="457200" lvl="1" indent="0">
              <a:spcBef>
                <a:spcPts val="1400"/>
              </a:spcBef>
              <a:buNone/>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 </a:t>
            </a:r>
          </a:p>
          <a:p>
            <a:pPr marL="457200" lvl="1" indent="0">
              <a:spcBef>
                <a:spcPts val="1400"/>
              </a:spcBef>
              <a:buNone/>
            </a:pPr>
            <a:r>
              <a:rPr lang="en-US" sz="2000" dirty="0">
                <a:solidFill>
                  <a:schemeClr val="accent3">
                    <a:lumMod val="25000"/>
                  </a:schemeClr>
                </a:solidFill>
                <a:latin typeface="Abadi" panose="020B0604020104020204" pitchFamily="34" charset="0"/>
              </a:rPr>
              <a:t>In this capstone, we will predict if the Falcon 9 first stage will land successfully</a:t>
            </a:r>
            <a:r>
              <a:rPr lang="en-US" sz="18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2436"/>
            <a:ext cx="10687961" cy="4836914"/>
          </a:xfrm>
          <a:prstGeom prst="rect">
            <a:avLst/>
          </a:prstGeom>
        </p:spPr>
        <p:txBody>
          <a:bodyPr>
            <a:normAutofit fontScale="92500" lnSpcReduction="10000"/>
          </a:bodyPr>
          <a:lstStyle/>
          <a:p>
            <a:pPr>
              <a:lnSpc>
                <a:spcPct val="100000"/>
              </a:lnSpc>
              <a:spcBef>
                <a:spcPts val="1400"/>
              </a:spcBef>
            </a:pPr>
            <a:r>
              <a:rPr lang="en-US" sz="2000" b="1" dirty="0"/>
              <a:t>Logistic Regression</a:t>
            </a:r>
          </a:p>
          <a:p>
            <a:pPr lvl="1">
              <a:lnSpc>
                <a:spcPct val="100000"/>
              </a:lnSpc>
              <a:spcBef>
                <a:spcPts val="1400"/>
              </a:spcBef>
            </a:pPr>
            <a:r>
              <a:rPr lang="en-US" sz="1600" dirty="0"/>
              <a:t>Test accuracy ≈ 0.83, False positives = 3, false negatives = 0</a:t>
            </a:r>
          </a:p>
          <a:p>
            <a:pPr>
              <a:lnSpc>
                <a:spcPct val="100000"/>
              </a:lnSpc>
              <a:spcBef>
                <a:spcPts val="1400"/>
              </a:spcBef>
            </a:pPr>
            <a:r>
              <a:rPr lang="en-US" sz="2000" b="1" dirty="0"/>
              <a:t>SVM</a:t>
            </a:r>
          </a:p>
          <a:p>
            <a:pPr lvl="1">
              <a:lnSpc>
                <a:spcPct val="100000"/>
              </a:lnSpc>
              <a:spcBef>
                <a:spcPts val="1400"/>
              </a:spcBef>
            </a:pPr>
            <a:r>
              <a:rPr lang="en-US" sz="1600" dirty="0"/>
              <a:t>Test accuracy ≈ 0.83, False positives = 3, false negatives = 0</a:t>
            </a:r>
          </a:p>
          <a:p>
            <a:pPr>
              <a:lnSpc>
                <a:spcPct val="100000"/>
              </a:lnSpc>
              <a:spcBef>
                <a:spcPts val="1400"/>
              </a:spcBef>
            </a:pPr>
            <a:r>
              <a:rPr lang="en-US" sz="2000" b="1" dirty="0"/>
              <a:t>Decision Tree</a:t>
            </a:r>
          </a:p>
          <a:p>
            <a:pPr lvl="1">
              <a:lnSpc>
                <a:spcPct val="100000"/>
              </a:lnSpc>
              <a:spcBef>
                <a:spcPts val="1400"/>
              </a:spcBef>
            </a:pPr>
            <a:r>
              <a:rPr lang="en-US" sz="1600" dirty="0"/>
              <a:t>Test accuracy ≈ 0.94, False positives = 1, false negatives = 0</a:t>
            </a:r>
          </a:p>
          <a:p>
            <a:pPr>
              <a:lnSpc>
                <a:spcPct val="100000"/>
              </a:lnSpc>
              <a:spcBef>
                <a:spcPts val="1400"/>
              </a:spcBef>
            </a:pPr>
            <a:r>
              <a:rPr lang="en-US" sz="2000" b="1" dirty="0"/>
              <a:t>KNN</a:t>
            </a:r>
            <a:endParaRPr lang="en-US" sz="2000" dirty="0"/>
          </a:p>
          <a:p>
            <a:pPr lvl="1">
              <a:lnSpc>
                <a:spcPct val="110000"/>
              </a:lnSpc>
              <a:spcBef>
                <a:spcPts val="1400"/>
              </a:spcBef>
            </a:pPr>
            <a:r>
              <a:rPr lang="en-US" sz="1600" dirty="0"/>
              <a:t>Test accuracy ≈ 0.94, False positives = 1, false negatives = 0</a:t>
            </a:r>
          </a:p>
          <a:p>
            <a:pPr marL="457200" lvl="1" indent="0">
              <a:lnSpc>
                <a:spcPct val="110000"/>
              </a:lnSpc>
              <a:spcBef>
                <a:spcPts val="1400"/>
              </a:spcBef>
              <a:buNone/>
            </a:pPr>
            <a:endParaRPr lang="en-US" sz="1600" dirty="0"/>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Conclusion: </a:t>
            </a:r>
            <a:r>
              <a:rPr lang="en-US" sz="2200" dirty="0">
                <a:latin typeface="Abadi" panose="020B0604020104020204" pitchFamily="34" charset="0"/>
              </a:rPr>
              <a:t>Both the Decision Tree and KNN models reduce the number of false alarms from 3 down to 1 (and still never miss a true landing), giving them the highest overall accuracy (≈94 %). By that metric, they outperform Logistic Regression and SVM on this test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5720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 methodology:</a:t>
            </a:r>
          </a:p>
          <a:p>
            <a:pPr>
              <a:lnSpc>
                <a:spcPct val="120000"/>
              </a:lnSpc>
              <a:spcBef>
                <a:spcPts val="1400"/>
              </a:spcBef>
            </a:pPr>
            <a:r>
              <a:rPr lang="en-US" sz="2200" dirty="0">
                <a:solidFill>
                  <a:schemeClr val="accent3">
                    <a:lumMod val="25000"/>
                  </a:schemeClr>
                </a:solidFill>
                <a:latin typeface="Abadi"/>
              </a:rPr>
              <a:t>Perform data wrangling</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dirty="0">
                <a:solidFill>
                  <a:schemeClr val="accent3">
                    <a:lumMod val="25000"/>
                  </a:schemeClr>
                </a:solidFill>
                <a:latin typeface="Abadi"/>
              </a:rPr>
              <a:t>Perform interactive visual analytics using Folium </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34373" y="1912900"/>
            <a:ext cx="5723595" cy="4470605"/>
          </a:xfrm>
          <a:prstGeom prst="rect">
            <a:avLst/>
          </a:prstGeom>
        </p:spPr>
        <p:txBody>
          <a:bodyPr/>
          <a:lstStyle/>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Wikipedia Web-scraping – BeautifulSoup – DataFrame</a:t>
            </a:r>
          </a:p>
          <a:p>
            <a:pPr>
              <a:lnSpc>
                <a:spcPct val="100000"/>
              </a:lnSpc>
              <a:spcBef>
                <a:spcPts val="1400"/>
              </a:spcBef>
              <a:buFont typeface="Wingdings" panose="05000000000000000000" pitchFamily="2" charset="2"/>
              <a:buChar char="q"/>
            </a:pPr>
            <a:endParaRPr lang="en-US" sz="1800" dirty="0">
              <a:solidFill>
                <a:schemeClr val="accent3">
                  <a:lumMod val="25000"/>
                </a:schemeClr>
              </a:solidFill>
              <a:latin typeface="Abadi" panose="020B0604020104020204" pitchFamily="34" charset="0"/>
            </a:endParaRPr>
          </a:p>
          <a:p>
            <a:pPr lvl="1">
              <a:buFont typeface="Wingdings" panose="05000000000000000000" pitchFamily="2" charset="2"/>
              <a:buChar char="Ø"/>
            </a:pPr>
            <a:r>
              <a:rPr lang="en-US" sz="1600" dirty="0"/>
              <a:t>Request the static Wiki page</a:t>
            </a:r>
          </a:p>
          <a:p>
            <a:pPr lvl="1">
              <a:buFont typeface="Wingdings" panose="05000000000000000000" pitchFamily="2" charset="2"/>
              <a:buChar char="Ø"/>
            </a:pPr>
            <a:r>
              <a:rPr lang="en-US" sz="1600" dirty="0"/>
              <a:t>Locate the launch table: found all table elements, picked the table which contains the Falcon 9 launch records.</a:t>
            </a:r>
          </a:p>
          <a:p>
            <a:pPr lvl="1">
              <a:buFont typeface="Wingdings" panose="05000000000000000000" pitchFamily="2" charset="2"/>
              <a:buChar char="Ø"/>
            </a:pPr>
            <a:r>
              <a:rPr lang="en-US" sz="1600" dirty="0"/>
              <a:t>Extract column names: iterated its table header cells, clean each header string into a flat list of column names.</a:t>
            </a:r>
          </a:p>
          <a:p>
            <a:pPr lvl="1">
              <a:buFont typeface="Wingdings" panose="05000000000000000000" pitchFamily="2" charset="2"/>
              <a:buChar char="Ø"/>
            </a:pPr>
            <a:r>
              <a:rPr lang="en-US" sz="1600" dirty="0"/>
              <a:t>Parse each data row: loop over &lt;tr&gt; rows, detect those whose &lt;</a:t>
            </a:r>
            <a:r>
              <a:rPr lang="en-US" sz="1600" dirty="0" err="1"/>
              <a:t>th</a:t>
            </a:r>
            <a:r>
              <a:rPr lang="en-US" sz="1600" dirty="0"/>
              <a:t>&gt; is a digit. For each, pull out the &lt;td&gt; cells and applied helpers to get </a:t>
            </a:r>
          </a:p>
          <a:p>
            <a:pPr lvl="2"/>
            <a:r>
              <a:rPr lang="en-US" sz="1200" dirty="0"/>
              <a:t>Data &amp; time</a:t>
            </a:r>
          </a:p>
          <a:p>
            <a:pPr lvl="2"/>
            <a:r>
              <a:rPr lang="en-US" sz="1200" dirty="0"/>
              <a:t>Booster version</a:t>
            </a:r>
          </a:p>
          <a:p>
            <a:pPr lvl="2"/>
            <a:r>
              <a:rPr lang="en-US" sz="1200" dirty="0"/>
              <a:t>Payload info</a:t>
            </a:r>
          </a:p>
          <a:p>
            <a:pPr lvl="2"/>
            <a:r>
              <a:rPr lang="en-US" sz="1200" dirty="0"/>
              <a:t>Landing status</a:t>
            </a:r>
          </a:p>
          <a:p>
            <a:pPr lvl="1">
              <a:buFont typeface="Wingdings" panose="05000000000000000000" pitchFamily="2" charset="2"/>
              <a:buChar char="Ø"/>
            </a:pPr>
            <a:r>
              <a:rPr lang="en-US" sz="1600" dirty="0"/>
              <a:t>Append each filed into a launch_dict, then built a DataFrame.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902484B1-F2C1-D60A-81A1-B74B51748BA9}"/>
              </a:ext>
            </a:extLst>
          </p:cNvPr>
          <p:cNvSpPr txBox="1">
            <a:spLocks/>
          </p:cNvSpPr>
          <p:nvPr/>
        </p:nvSpPr>
        <p:spPr>
          <a:xfrm>
            <a:off x="922410" y="1363851"/>
            <a:ext cx="10687961" cy="549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buFont typeface="Arial" panose="020B0604020202020204" pitchFamily="34" charset="0"/>
              <a:buNone/>
            </a:pPr>
            <a:endParaRPr lang="en-US" dirty="0"/>
          </a:p>
        </p:txBody>
      </p:sp>
      <p:sp>
        <p:nvSpPr>
          <p:cNvPr id="3" name="Content Placeholder 4">
            <a:extLst>
              <a:ext uri="{FF2B5EF4-FFF2-40B4-BE49-F238E27FC236}">
                <a16:creationId xmlns:a16="http://schemas.microsoft.com/office/drawing/2014/main" id="{22817292-A608-4F6A-99E9-6D998F9E63E6}"/>
              </a:ext>
            </a:extLst>
          </p:cNvPr>
          <p:cNvSpPr txBox="1">
            <a:spLocks/>
          </p:cNvSpPr>
          <p:nvPr/>
        </p:nvSpPr>
        <p:spPr>
          <a:xfrm>
            <a:off x="904420" y="1912901"/>
            <a:ext cx="4829953" cy="4406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SpaceX REST APR – JSON – DataFrame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buFont typeface="Wingdings" panose="05000000000000000000" pitchFamily="2" charset="2"/>
              <a:buChar char="Ø"/>
            </a:pPr>
            <a:r>
              <a:rPr lang="en-US" sz="1600" dirty="0"/>
              <a:t>Fetch launch records: use a “static JSON endpoint to lock in results.</a:t>
            </a:r>
          </a:p>
          <a:p>
            <a:pPr lvl="1">
              <a:buFont typeface="Wingdings" panose="05000000000000000000" pitchFamily="2" charset="2"/>
              <a:buChar char="Ø"/>
            </a:pPr>
            <a:r>
              <a:rPr lang="en-US" sz="1600" dirty="0"/>
              <a:t>Filter &amp; Unwrap: keep only the columns we need, drop multi entries, extracted single IDs for their one-element lists, and convert to a proper date and filter by cutoff</a:t>
            </a:r>
          </a:p>
          <a:p>
            <a:pPr lvl="1">
              <a:buFont typeface="Wingdings" panose="05000000000000000000" pitchFamily="2" charset="2"/>
              <a:buChar char="Ø"/>
            </a:pPr>
            <a:r>
              <a:rPr lang="en-US" sz="1600" dirty="0"/>
              <a:t>Enrich with helper functions: looped over each ID column and call the corresponding v4 endpoint, store each new field in a global list, then built a final launch_dict and convert it to a DataFrame.</a:t>
            </a:r>
          </a:p>
          <a:p>
            <a:pPr lvl="1">
              <a:buFont typeface="Wingdings" panose="05000000000000000000" pitchFamily="2" charset="2"/>
              <a:buChar char="Ø"/>
            </a:pPr>
            <a:r>
              <a:rPr lang="en-US" sz="1600" dirty="0"/>
              <a:t>Porst-processing: filtered to only Falco 9 launches, reset flight numbers, handled missing values.</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468583"/>
            <a:ext cx="5910261" cy="473073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68584"/>
            <a:ext cx="4640263" cy="5490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Flowcharts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36ABB9A-06E5-E23E-2987-80846397B236}"/>
              </a:ext>
            </a:extLst>
          </p:cNvPr>
          <p:cNvSpPr/>
          <p:nvPr/>
        </p:nvSpPr>
        <p:spPr>
          <a:xfrm>
            <a:off x="6077917" y="1874906"/>
            <a:ext cx="2040610" cy="2563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Get launches</a:t>
            </a:r>
          </a:p>
        </p:txBody>
      </p:sp>
      <p:sp>
        <p:nvSpPr>
          <p:cNvPr id="7" name="Diamond 6">
            <a:extLst>
              <a:ext uri="{FF2B5EF4-FFF2-40B4-BE49-F238E27FC236}">
                <a16:creationId xmlns:a16="http://schemas.microsoft.com/office/drawing/2014/main" id="{F1687310-4AB1-2866-5956-9FF0C92DE515}"/>
              </a:ext>
            </a:extLst>
          </p:cNvPr>
          <p:cNvSpPr/>
          <p:nvPr/>
        </p:nvSpPr>
        <p:spPr>
          <a:xfrm>
            <a:off x="6152826" y="3063150"/>
            <a:ext cx="1937289" cy="81208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Multi-core or multi-payload?</a:t>
            </a:r>
          </a:p>
        </p:txBody>
      </p:sp>
      <p:cxnSp>
        <p:nvCxnSpPr>
          <p:cNvPr id="9" name="Straight Arrow Connector 8">
            <a:extLst>
              <a:ext uri="{FF2B5EF4-FFF2-40B4-BE49-F238E27FC236}">
                <a16:creationId xmlns:a16="http://schemas.microsoft.com/office/drawing/2014/main" id="{671D91D3-8E14-BDAB-49CD-977E63D934A1}"/>
              </a:ext>
            </a:extLst>
          </p:cNvPr>
          <p:cNvCxnSpPr>
            <a:cxnSpLocks/>
          </p:cNvCxnSpPr>
          <p:nvPr/>
        </p:nvCxnSpPr>
        <p:spPr>
          <a:xfrm>
            <a:off x="8402443" y="3489353"/>
            <a:ext cx="8500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121B701-64FA-EF08-6435-86BF204BA3CB}"/>
              </a:ext>
            </a:extLst>
          </p:cNvPr>
          <p:cNvSpPr/>
          <p:nvPr/>
        </p:nvSpPr>
        <p:spPr>
          <a:xfrm>
            <a:off x="6107619" y="2430306"/>
            <a:ext cx="2010907" cy="2563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JSON</a:t>
            </a:r>
          </a:p>
        </p:txBody>
      </p:sp>
      <p:sp>
        <p:nvSpPr>
          <p:cNvPr id="13" name="Rectangle: Rounded Corners 12">
            <a:extLst>
              <a:ext uri="{FF2B5EF4-FFF2-40B4-BE49-F238E27FC236}">
                <a16:creationId xmlns:a16="http://schemas.microsoft.com/office/drawing/2014/main" id="{AE36A1DE-4B2A-451F-CB22-25B721FCF6FC}"/>
              </a:ext>
            </a:extLst>
          </p:cNvPr>
          <p:cNvSpPr/>
          <p:nvPr/>
        </p:nvSpPr>
        <p:spPr>
          <a:xfrm>
            <a:off x="6227732" y="5806144"/>
            <a:ext cx="1937289" cy="234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Final DataFrame</a:t>
            </a:r>
          </a:p>
        </p:txBody>
      </p:sp>
      <p:sp>
        <p:nvSpPr>
          <p:cNvPr id="14" name="Rectangle 13">
            <a:extLst>
              <a:ext uri="{FF2B5EF4-FFF2-40B4-BE49-F238E27FC236}">
                <a16:creationId xmlns:a16="http://schemas.microsoft.com/office/drawing/2014/main" id="{092DECDD-199B-7D6E-8BAF-DB1E35A185A5}"/>
              </a:ext>
            </a:extLst>
          </p:cNvPr>
          <p:cNvSpPr/>
          <p:nvPr/>
        </p:nvSpPr>
        <p:spPr>
          <a:xfrm>
            <a:off x="6181237" y="4204581"/>
            <a:ext cx="1937289" cy="241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Loop rows</a:t>
            </a:r>
          </a:p>
        </p:txBody>
      </p:sp>
      <p:sp>
        <p:nvSpPr>
          <p:cNvPr id="15" name="Rectangle 14">
            <a:extLst>
              <a:ext uri="{FF2B5EF4-FFF2-40B4-BE49-F238E27FC236}">
                <a16:creationId xmlns:a16="http://schemas.microsoft.com/office/drawing/2014/main" id="{E2A6A939-AA22-5D42-67B2-10589E8CD3AA}"/>
              </a:ext>
            </a:extLst>
          </p:cNvPr>
          <p:cNvSpPr/>
          <p:nvPr/>
        </p:nvSpPr>
        <p:spPr>
          <a:xfrm>
            <a:off x="6195447" y="4733726"/>
            <a:ext cx="1937289" cy="234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Collect into </a:t>
            </a:r>
            <a:r>
              <a:rPr lang="en-US" sz="1200" dirty="0" err="1"/>
              <a:t>dict</a:t>
            </a:r>
            <a:endParaRPr lang="en-US" sz="1200" dirty="0"/>
          </a:p>
        </p:txBody>
      </p:sp>
      <p:sp>
        <p:nvSpPr>
          <p:cNvPr id="16" name="Rectangle: Rounded Corners 15">
            <a:extLst>
              <a:ext uri="{FF2B5EF4-FFF2-40B4-BE49-F238E27FC236}">
                <a16:creationId xmlns:a16="http://schemas.microsoft.com/office/drawing/2014/main" id="{6C526F5B-FB22-D7A6-A9FF-0FF4B128D64D}"/>
              </a:ext>
            </a:extLst>
          </p:cNvPr>
          <p:cNvSpPr/>
          <p:nvPr/>
        </p:nvSpPr>
        <p:spPr>
          <a:xfrm>
            <a:off x="9437421" y="3293195"/>
            <a:ext cx="1327686" cy="351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Drop now</a:t>
            </a:r>
          </a:p>
        </p:txBody>
      </p:sp>
      <p:sp>
        <p:nvSpPr>
          <p:cNvPr id="19" name="Rectangle 18">
            <a:extLst>
              <a:ext uri="{FF2B5EF4-FFF2-40B4-BE49-F238E27FC236}">
                <a16:creationId xmlns:a16="http://schemas.microsoft.com/office/drawing/2014/main" id="{77FE1162-3181-0995-8A4C-4AD6C0F136B4}"/>
              </a:ext>
            </a:extLst>
          </p:cNvPr>
          <p:cNvSpPr/>
          <p:nvPr/>
        </p:nvSpPr>
        <p:spPr>
          <a:xfrm>
            <a:off x="8353585" y="2984115"/>
            <a:ext cx="624657" cy="35199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Yes</a:t>
            </a:r>
          </a:p>
        </p:txBody>
      </p:sp>
      <p:sp>
        <p:nvSpPr>
          <p:cNvPr id="20" name="Rectangle 19">
            <a:extLst>
              <a:ext uri="{FF2B5EF4-FFF2-40B4-BE49-F238E27FC236}">
                <a16:creationId xmlns:a16="http://schemas.microsoft.com/office/drawing/2014/main" id="{7D4CAF6E-3F26-721F-E815-2C1C9AD7F098}"/>
              </a:ext>
            </a:extLst>
          </p:cNvPr>
          <p:cNvSpPr/>
          <p:nvPr/>
        </p:nvSpPr>
        <p:spPr>
          <a:xfrm>
            <a:off x="8518019" y="4149130"/>
            <a:ext cx="2470279" cy="2965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Call /rockets, /launchpads, /payloads, /cores</a:t>
            </a:r>
          </a:p>
        </p:txBody>
      </p:sp>
      <p:sp>
        <p:nvSpPr>
          <p:cNvPr id="24" name="Rectangle 23">
            <a:extLst>
              <a:ext uri="{FF2B5EF4-FFF2-40B4-BE49-F238E27FC236}">
                <a16:creationId xmlns:a16="http://schemas.microsoft.com/office/drawing/2014/main" id="{B2A257BC-9BE7-7F41-0AB6-45BD8D8CEA19}"/>
              </a:ext>
            </a:extLst>
          </p:cNvPr>
          <p:cNvSpPr/>
          <p:nvPr/>
        </p:nvSpPr>
        <p:spPr>
          <a:xfrm>
            <a:off x="6227732" y="5242041"/>
            <a:ext cx="1937289" cy="234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Filter Falcon 9</a:t>
            </a:r>
          </a:p>
        </p:txBody>
      </p:sp>
      <p:cxnSp>
        <p:nvCxnSpPr>
          <p:cNvPr id="26" name="Straight Arrow Connector 25">
            <a:extLst>
              <a:ext uri="{FF2B5EF4-FFF2-40B4-BE49-F238E27FC236}">
                <a16:creationId xmlns:a16="http://schemas.microsoft.com/office/drawing/2014/main" id="{E625EDE2-F07A-77BA-DE08-4D101106ADCC}"/>
              </a:ext>
            </a:extLst>
          </p:cNvPr>
          <p:cNvCxnSpPr/>
          <p:nvPr/>
        </p:nvCxnSpPr>
        <p:spPr>
          <a:xfrm>
            <a:off x="7098222" y="2200880"/>
            <a:ext cx="0" cy="22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C4856DB-AC9B-51A7-4EEB-F1254063271A}"/>
              </a:ext>
            </a:extLst>
          </p:cNvPr>
          <p:cNvCxnSpPr>
            <a:cxnSpLocks/>
          </p:cNvCxnSpPr>
          <p:nvPr/>
        </p:nvCxnSpPr>
        <p:spPr>
          <a:xfrm>
            <a:off x="7196376" y="4460060"/>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09E7D0-9D4D-C3CC-F7BF-DB07F19BA7D3}"/>
              </a:ext>
            </a:extLst>
          </p:cNvPr>
          <p:cNvCxnSpPr>
            <a:cxnSpLocks/>
          </p:cNvCxnSpPr>
          <p:nvPr/>
        </p:nvCxnSpPr>
        <p:spPr>
          <a:xfrm>
            <a:off x="7164091" y="3913187"/>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3EAAD1-B301-AF84-96D1-480AAA26B2DD}"/>
              </a:ext>
            </a:extLst>
          </p:cNvPr>
          <p:cNvCxnSpPr>
            <a:cxnSpLocks/>
          </p:cNvCxnSpPr>
          <p:nvPr/>
        </p:nvCxnSpPr>
        <p:spPr>
          <a:xfrm>
            <a:off x="7121470" y="2710449"/>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2C0F02-2ECB-87FE-E00B-04D2F9BCB783}"/>
              </a:ext>
            </a:extLst>
          </p:cNvPr>
          <p:cNvCxnSpPr>
            <a:cxnSpLocks/>
          </p:cNvCxnSpPr>
          <p:nvPr/>
        </p:nvCxnSpPr>
        <p:spPr>
          <a:xfrm>
            <a:off x="7224347" y="4968375"/>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545045-AD6C-5820-4377-7D7FC7BEB610}"/>
              </a:ext>
            </a:extLst>
          </p:cNvPr>
          <p:cNvCxnSpPr>
            <a:cxnSpLocks/>
          </p:cNvCxnSpPr>
          <p:nvPr/>
        </p:nvCxnSpPr>
        <p:spPr>
          <a:xfrm>
            <a:off x="7234236" y="5532478"/>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CCE821D-6690-44D0-7AF5-B1A1142FD65C}"/>
              </a:ext>
            </a:extLst>
          </p:cNvPr>
          <p:cNvSpPr/>
          <p:nvPr/>
        </p:nvSpPr>
        <p:spPr>
          <a:xfrm>
            <a:off x="7349220" y="3852589"/>
            <a:ext cx="624657" cy="2965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No</a:t>
            </a:r>
          </a:p>
        </p:txBody>
      </p:sp>
      <p:sp>
        <p:nvSpPr>
          <p:cNvPr id="6" name="Text Placeholder 2">
            <a:extLst>
              <a:ext uri="{FF2B5EF4-FFF2-40B4-BE49-F238E27FC236}">
                <a16:creationId xmlns:a16="http://schemas.microsoft.com/office/drawing/2014/main" id="{EAA93A81-A80A-D72F-DF4D-13B099748CC9}"/>
              </a:ext>
            </a:extLst>
          </p:cNvPr>
          <p:cNvSpPr txBox="1">
            <a:spLocks/>
          </p:cNvSpPr>
          <p:nvPr/>
        </p:nvSpPr>
        <p:spPr>
          <a:xfrm>
            <a:off x="700851" y="4308764"/>
            <a:ext cx="4640263" cy="188530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rPr>
              <a:t>https://github.com/Selenaliu357/Data-Science-Capstone---First-Stage-of-Falcon-9-Landing-Prediction/blob/main/Collecting%20Data%20By%20API.ipynb</a:t>
            </a:r>
            <a:endParaRPr lang="en-US" sz="1600" dirty="0">
              <a:highlight>
                <a:srgbClr val="FFFF00"/>
              </a:highligh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40703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Flowcharts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rPr>
              <a:t>https://github.com/Selenaliu357/Data-Science-Capstone---First-Stage-of-Falcon-9-Landing-Prediction/blob/main/Collection%20with%20Web%20Scraping.ipynb</a:t>
            </a:r>
            <a:endParaRPr lang="en-US" sz="1600" dirty="0">
              <a:highlight>
                <a:srgbClr val="FFFF00"/>
              </a:highligh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AE8A4956-4D1C-962F-19DC-F4A0B0DDC6B4}"/>
              </a:ext>
            </a:extLst>
          </p:cNvPr>
          <p:cNvSpPr txBox="1">
            <a:spLocks/>
          </p:cNvSpPr>
          <p:nvPr/>
        </p:nvSpPr>
        <p:spPr>
          <a:xfrm>
            <a:off x="5461001" y="1792288"/>
            <a:ext cx="5910261" cy="440703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Diamond 7">
            <a:extLst>
              <a:ext uri="{FF2B5EF4-FFF2-40B4-BE49-F238E27FC236}">
                <a16:creationId xmlns:a16="http://schemas.microsoft.com/office/drawing/2014/main" id="{293E56C5-F06D-BDED-1BEF-19891AC52A46}"/>
              </a:ext>
            </a:extLst>
          </p:cNvPr>
          <p:cNvSpPr/>
          <p:nvPr/>
        </p:nvSpPr>
        <p:spPr>
          <a:xfrm>
            <a:off x="6152826" y="3063150"/>
            <a:ext cx="1937289" cy="81208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Row has numeric flight No.?</a:t>
            </a:r>
          </a:p>
        </p:txBody>
      </p:sp>
      <p:cxnSp>
        <p:nvCxnSpPr>
          <p:cNvPr id="9" name="Straight Arrow Connector 8">
            <a:extLst>
              <a:ext uri="{FF2B5EF4-FFF2-40B4-BE49-F238E27FC236}">
                <a16:creationId xmlns:a16="http://schemas.microsoft.com/office/drawing/2014/main" id="{8019D5AB-CFC7-F552-C356-6A92ED9E56FD}"/>
              </a:ext>
            </a:extLst>
          </p:cNvPr>
          <p:cNvCxnSpPr>
            <a:cxnSpLocks/>
          </p:cNvCxnSpPr>
          <p:nvPr/>
        </p:nvCxnSpPr>
        <p:spPr>
          <a:xfrm>
            <a:off x="8402443" y="3489353"/>
            <a:ext cx="8500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B362415-F238-5842-F8E1-B41448B91CA5}"/>
              </a:ext>
            </a:extLst>
          </p:cNvPr>
          <p:cNvSpPr/>
          <p:nvPr/>
        </p:nvSpPr>
        <p:spPr>
          <a:xfrm>
            <a:off x="6107619" y="2430306"/>
            <a:ext cx="2025117" cy="3981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with BeautifulSoup</a:t>
            </a:r>
          </a:p>
        </p:txBody>
      </p:sp>
      <p:sp>
        <p:nvSpPr>
          <p:cNvPr id="12" name="Rectangle: Rounded Corners 11">
            <a:extLst>
              <a:ext uri="{FF2B5EF4-FFF2-40B4-BE49-F238E27FC236}">
                <a16:creationId xmlns:a16="http://schemas.microsoft.com/office/drawing/2014/main" id="{AB930768-FCBB-D04B-A630-2A63E25F35F9}"/>
              </a:ext>
            </a:extLst>
          </p:cNvPr>
          <p:cNvSpPr/>
          <p:nvPr/>
        </p:nvSpPr>
        <p:spPr>
          <a:xfrm>
            <a:off x="6227732" y="5806144"/>
            <a:ext cx="1937289" cy="234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Final DataFrame</a:t>
            </a:r>
          </a:p>
        </p:txBody>
      </p:sp>
      <p:sp>
        <p:nvSpPr>
          <p:cNvPr id="13" name="Rectangle 12">
            <a:extLst>
              <a:ext uri="{FF2B5EF4-FFF2-40B4-BE49-F238E27FC236}">
                <a16:creationId xmlns:a16="http://schemas.microsoft.com/office/drawing/2014/main" id="{740356AB-4512-A6E8-8DF1-F89B197E8DD5}"/>
              </a:ext>
            </a:extLst>
          </p:cNvPr>
          <p:cNvSpPr/>
          <p:nvPr/>
        </p:nvSpPr>
        <p:spPr>
          <a:xfrm>
            <a:off x="6181237" y="4204581"/>
            <a:ext cx="1937289" cy="241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Extract and Parse into </a:t>
            </a:r>
            <a:r>
              <a:rPr lang="en-US" sz="1200" dirty="0" err="1"/>
              <a:t>dict</a:t>
            </a:r>
            <a:endParaRPr lang="en-US" sz="1200" dirty="0"/>
          </a:p>
        </p:txBody>
      </p:sp>
      <p:sp>
        <p:nvSpPr>
          <p:cNvPr id="14" name="Rectangle 13">
            <a:extLst>
              <a:ext uri="{FF2B5EF4-FFF2-40B4-BE49-F238E27FC236}">
                <a16:creationId xmlns:a16="http://schemas.microsoft.com/office/drawing/2014/main" id="{8B4CA2DD-D606-1C23-284F-0E19FC375812}"/>
              </a:ext>
            </a:extLst>
          </p:cNvPr>
          <p:cNvSpPr/>
          <p:nvPr/>
        </p:nvSpPr>
        <p:spPr>
          <a:xfrm>
            <a:off x="6195447" y="4733726"/>
            <a:ext cx="1937289" cy="234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Convert </a:t>
            </a:r>
            <a:r>
              <a:rPr lang="en-US" sz="1200" dirty="0" err="1"/>
              <a:t>dict</a:t>
            </a:r>
            <a:r>
              <a:rPr lang="en-US" sz="1200" dirty="0"/>
              <a:t> to DataFrame</a:t>
            </a:r>
          </a:p>
        </p:txBody>
      </p:sp>
      <p:sp>
        <p:nvSpPr>
          <p:cNvPr id="15" name="Rectangle: Rounded Corners 14">
            <a:extLst>
              <a:ext uri="{FF2B5EF4-FFF2-40B4-BE49-F238E27FC236}">
                <a16:creationId xmlns:a16="http://schemas.microsoft.com/office/drawing/2014/main" id="{834755B6-5C20-F6D5-E396-26A15B2B3474}"/>
              </a:ext>
            </a:extLst>
          </p:cNvPr>
          <p:cNvSpPr/>
          <p:nvPr/>
        </p:nvSpPr>
        <p:spPr>
          <a:xfrm>
            <a:off x="9437421" y="3429000"/>
            <a:ext cx="1327686" cy="2161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Skip</a:t>
            </a:r>
          </a:p>
        </p:txBody>
      </p:sp>
      <p:sp>
        <p:nvSpPr>
          <p:cNvPr id="16" name="Rectangle 15">
            <a:extLst>
              <a:ext uri="{FF2B5EF4-FFF2-40B4-BE49-F238E27FC236}">
                <a16:creationId xmlns:a16="http://schemas.microsoft.com/office/drawing/2014/main" id="{6E7EAF67-2D42-9057-5E0F-4C9D7A851E3D}"/>
              </a:ext>
            </a:extLst>
          </p:cNvPr>
          <p:cNvSpPr/>
          <p:nvPr/>
        </p:nvSpPr>
        <p:spPr>
          <a:xfrm>
            <a:off x="8353585" y="2984115"/>
            <a:ext cx="624657" cy="35199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No</a:t>
            </a:r>
          </a:p>
        </p:txBody>
      </p:sp>
      <p:sp>
        <p:nvSpPr>
          <p:cNvPr id="18" name="Rectangle 17">
            <a:extLst>
              <a:ext uri="{FF2B5EF4-FFF2-40B4-BE49-F238E27FC236}">
                <a16:creationId xmlns:a16="http://schemas.microsoft.com/office/drawing/2014/main" id="{2CBBE0D1-A6CF-336E-6033-06408591EB50}"/>
              </a:ext>
            </a:extLst>
          </p:cNvPr>
          <p:cNvSpPr/>
          <p:nvPr/>
        </p:nvSpPr>
        <p:spPr>
          <a:xfrm>
            <a:off x="6227732" y="5242041"/>
            <a:ext cx="1937289" cy="234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Filter Falcon 9</a:t>
            </a:r>
          </a:p>
        </p:txBody>
      </p:sp>
      <p:cxnSp>
        <p:nvCxnSpPr>
          <p:cNvPr id="19" name="Straight Arrow Connector 18">
            <a:extLst>
              <a:ext uri="{FF2B5EF4-FFF2-40B4-BE49-F238E27FC236}">
                <a16:creationId xmlns:a16="http://schemas.microsoft.com/office/drawing/2014/main" id="{2E1B3B5E-71F5-797D-D88C-2C35C9D6CB39}"/>
              </a:ext>
            </a:extLst>
          </p:cNvPr>
          <p:cNvCxnSpPr/>
          <p:nvPr/>
        </p:nvCxnSpPr>
        <p:spPr>
          <a:xfrm>
            <a:off x="7098222" y="2200880"/>
            <a:ext cx="0" cy="22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D7A914-792B-A243-8DB6-AB967DA1B475}"/>
              </a:ext>
            </a:extLst>
          </p:cNvPr>
          <p:cNvCxnSpPr>
            <a:cxnSpLocks/>
          </p:cNvCxnSpPr>
          <p:nvPr/>
        </p:nvCxnSpPr>
        <p:spPr>
          <a:xfrm>
            <a:off x="7196376" y="4460060"/>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3CD1E22-A50D-2BD8-40E8-172578957ECC}"/>
              </a:ext>
            </a:extLst>
          </p:cNvPr>
          <p:cNvCxnSpPr>
            <a:cxnSpLocks/>
          </p:cNvCxnSpPr>
          <p:nvPr/>
        </p:nvCxnSpPr>
        <p:spPr>
          <a:xfrm>
            <a:off x="7164091" y="3913187"/>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BDC1673-106D-D58F-3FCE-0842B43B6496}"/>
              </a:ext>
            </a:extLst>
          </p:cNvPr>
          <p:cNvCxnSpPr>
            <a:cxnSpLocks/>
          </p:cNvCxnSpPr>
          <p:nvPr/>
        </p:nvCxnSpPr>
        <p:spPr>
          <a:xfrm>
            <a:off x="7121470" y="2710449"/>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E589BC1-9938-1D7F-BCB2-5E29120F04DD}"/>
              </a:ext>
            </a:extLst>
          </p:cNvPr>
          <p:cNvCxnSpPr>
            <a:cxnSpLocks/>
          </p:cNvCxnSpPr>
          <p:nvPr/>
        </p:nvCxnSpPr>
        <p:spPr>
          <a:xfrm>
            <a:off x="7224347" y="4968375"/>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44E10D-B3F7-9E8D-335A-6E9B8FE6B889}"/>
              </a:ext>
            </a:extLst>
          </p:cNvPr>
          <p:cNvCxnSpPr>
            <a:cxnSpLocks/>
          </p:cNvCxnSpPr>
          <p:nvPr/>
        </p:nvCxnSpPr>
        <p:spPr>
          <a:xfrm>
            <a:off x="7234236" y="5532478"/>
            <a:ext cx="0" cy="27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624BE0-E8A7-5BCF-2C5B-A0DE438DC024}"/>
              </a:ext>
            </a:extLst>
          </p:cNvPr>
          <p:cNvSpPr/>
          <p:nvPr/>
        </p:nvSpPr>
        <p:spPr>
          <a:xfrm>
            <a:off x="7349220" y="3852589"/>
            <a:ext cx="624657" cy="2965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yes</a:t>
            </a:r>
          </a:p>
        </p:txBody>
      </p:sp>
      <p:sp>
        <p:nvSpPr>
          <p:cNvPr id="26" name="Rectangle: Rounded Corners 25">
            <a:extLst>
              <a:ext uri="{FF2B5EF4-FFF2-40B4-BE49-F238E27FC236}">
                <a16:creationId xmlns:a16="http://schemas.microsoft.com/office/drawing/2014/main" id="{1F7F1A99-F74E-890F-B9CA-92FBC3058896}"/>
              </a:ext>
            </a:extLst>
          </p:cNvPr>
          <p:cNvSpPr/>
          <p:nvPr/>
        </p:nvSpPr>
        <p:spPr>
          <a:xfrm>
            <a:off x="6077917" y="1874906"/>
            <a:ext cx="2040610" cy="2563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Get Wiki HTML</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1042</TotalTime>
  <Words>2532</Words>
  <Application>Microsoft Office PowerPoint</Application>
  <PresentationFormat>Widescreen</PresentationFormat>
  <Paragraphs>364</Paragraphs>
  <Slides>41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Selena Liu</cp:lastModifiedBy>
  <cp:revision>230</cp:revision>
  <dcterms:created xsi:type="dcterms:W3CDTF">2021-04-29T18:58:34Z</dcterms:created>
  <dcterms:modified xsi:type="dcterms:W3CDTF">2025-07-01T03:06:16Z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